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621" r:id="rId2"/>
  </p:sldIdLst>
  <p:sldSz cx="7561263" cy="10693400"/>
  <p:notesSz cx="6797675" cy="99282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9">
          <p15:clr>
            <a:srgbClr val="A4A3A4"/>
          </p15:clr>
        </p15:guide>
        <p15:guide id="2" orient="horz" pos="1578">
          <p15:clr>
            <a:srgbClr val="A4A3A4"/>
          </p15:clr>
        </p15:guide>
        <p15:guide id="3" orient="horz" pos="492">
          <p15:clr>
            <a:srgbClr val="A4A3A4"/>
          </p15:clr>
        </p15:guide>
        <p15:guide id="4" orient="horz" pos="6322">
          <p15:clr>
            <a:srgbClr val="A4A3A4"/>
          </p15:clr>
        </p15:guide>
        <p15:guide id="5" pos="2382">
          <p15:clr>
            <a:srgbClr val="A4A3A4"/>
          </p15:clr>
        </p15:guide>
        <p15:guide id="6" pos="585">
          <p15:clr>
            <a:srgbClr val="A4A3A4"/>
          </p15:clr>
        </p15:guide>
        <p15:guide id="7" pos="1290">
          <p15:clr>
            <a:srgbClr val="A4A3A4"/>
          </p15:clr>
        </p15:guide>
        <p15:guide id="8" pos="4250">
          <p15:clr>
            <a:srgbClr val="A4A3A4"/>
          </p15:clr>
        </p15:guide>
        <p15:guide id="9" pos="4565">
          <p15:clr>
            <a:srgbClr val="A4A3A4"/>
          </p15:clr>
        </p15:guide>
        <p15:guide id="10" pos="4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D7DC9"/>
    <a:srgbClr val="FA0000"/>
    <a:srgbClr val="CC00CC"/>
    <a:srgbClr val="47F030"/>
    <a:srgbClr val="660033"/>
    <a:srgbClr val="CC0000"/>
    <a:srgbClr val="59A562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71" autoAdjust="0"/>
    <p:restoredTop sz="92409" autoAdjust="0"/>
  </p:normalViewPr>
  <p:slideViewPr>
    <p:cSldViewPr>
      <p:cViewPr varScale="1">
        <p:scale>
          <a:sx n="74" d="100"/>
          <a:sy n="74" d="100"/>
        </p:scale>
        <p:origin x="-3288" y="-120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outlineViewPr>
    <p:cViewPr>
      <p:scale>
        <a:sx n="33" d="100"/>
        <a:sy n="33" d="100"/>
      </p:scale>
      <p:origin x="0" y="88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1CD2B9-D292-471F-B04A-48E0B16F8025}" type="datetimeFigureOut">
              <a:rPr lang="ru-RU"/>
              <a:pPr>
                <a:defRPr/>
              </a:pPr>
              <a:t>11.11.2022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E695DB-F4FD-4F41-9E44-215B6780CE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" y="2247"/>
            <a:ext cx="7560140" cy="1068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7587097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4D4E5-D49D-410D-904A-304FECDD89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F94A6-5F2B-4664-828C-8BC8902F09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C4944-3706-4F91-B463-D0DF89F8E6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843642" y="2495128"/>
            <a:ext cx="3339558" cy="34085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843642" y="6141281"/>
            <a:ext cx="3339558" cy="341099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78288" y="9741479"/>
            <a:ext cx="1764594" cy="7408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582908" y="9741479"/>
            <a:ext cx="2395448" cy="7408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5418382" y="9741479"/>
            <a:ext cx="1764594" cy="7408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118D2-FB30-436A-B128-02CB5A85F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33183"/>
            <a:ext cx="6805137" cy="17772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78063" y="2495127"/>
            <a:ext cx="6805137" cy="705715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47FA-37D6-4B3B-BC14-3A3CD3FBB9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" y="2247"/>
            <a:ext cx="7560140" cy="1069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900902" y="7994793"/>
            <a:ext cx="763310" cy="58821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80245" y="781296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393C1-8EF7-4E87-BBF5-C94C038B3B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560141" cy="1069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79658" y="781296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863DE-1812-4C9A-A84E-969B5C7175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60141" cy="1068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5" y="5347822"/>
            <a:ext cx="6053549" cy="4687764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BC186-86B4-4BEE-A8E3-63A56ADAAF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" y="2247"/>
            <a:ext cx="7560140" cy="1069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5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39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08712-D45D-4804-AAD7-14B8BBBA16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5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2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2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D5FE1-9BE8-49D3-A291-8E0F04C61D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" y="2247"/>
            <a:ext cx="7560140" cy="1069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64ED-04FF-4D34-BCF7-7CF32B3612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73258" y="9157754"/>
            <a:ext cx="469211" cy="1017028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FA6F4480-B9D9-4BCB-A981-FC90F2B4AF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953A-94B4-4C97-882E-54683D1583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 bwMode="auto">
          <a:xfrm>
            <a:off x="674632" y="763334"/>
            <a:ext cx="6072808" cy="173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Текст 2"/>
          <p:cNvSpPr>
            <a:spLocks noGrp="1"/>
          </p:cNvSpPr>
          <p:nvPr>
            <p:ph type="body" idx="1"/>
          </p:nvPr>
        </p:nvSpPr>
        <p:spPr bwMode="auto">
          <a:xfrm>
            <a:off x="674632" y="2494304"/>
            <a:ext cx="6072808" cy="7541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288" y="9912107"/>
            <a:ext cx="1764594" cy="56800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2908" y="9912107"/>
            <a:ext cx="2395448" cy="56800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4" y="9420429"/>
            <a:ext cx="512990" cy="985599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7D1D58A-2108-43AF-9CC3-98CB9316D7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22" r:id="rId1"/>
    <p:sldLayoutId id="2147485923" r:id="rId2"/>
    <p:sldLayoutId id="2147485924" r:id="rId3"/>
    <p:sldLayoutId id="2147485925" r:id="rId4"/>
    <p:sldLayoutId id="2147485926" r:id="rId5"/>
    <p:sldLayoutId id="2147485916" r:id="rId6"/>
    <p:sldLayoutId id="2147485927" r:id="rId7"/>
    <p:sldLayoutId id="2147485928" r:id="rId8"/>
    <p:sldLayoutId id="2147485917" r:id="rId9"/>
    <p:sldLayoutId id="2147485918" r:id="rId10"/>
    <p:sldLayoutId id="2147485919" r:id="rId11"/>
    <p:sldLayoutId id="2147485920" r:id="rId12"/>
    <p:sldLayoutId id="2147485929" r:id="rId13"/>
    <p:sldLayoutId id="2147485921" r:id="rId14"/>
  </p:sldLayoutIdLst>
  <p:transition>
    <p:fade/>
  </p:transition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131990"/>
            <a:ext cx="7066779" cy="8358246"/>
          </a:xfrm>
        </p:spPr>
        <p:txBody>
          <a:bodyPr/>
          <a:lstStyle/>
          <a:p>
            <a:pPr algn="ctr">
              <a:spcBef>
                <a:spcPts val="0"/>
              </a:spcBef>
            </a:pPr>
            <a:endParaRPr lang="ru-RU" sz="3200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</a:rPr>
              <a:t>Срок уплаты имущественных налогов для физических лиц</a:t>
            </a:r>
          </a:p>
          <a:p>
            <a:pPr algn="ctr"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</a:rPr>
              <a:t>за 202</a:t>
            </a:r>
            <a:r>
              <a:rPr lang="en-US" sz="3200" dirty="0" smtClean="0">
                <a:solidFill>
                  <a:schemeClr val="tx1"/>
                </a:solidFill>
              </a:rPr>
              <a:t>1</a:t>
            </a:r>
            <a:r>
              <a:rPr lang="ru-RU" sz="3200" dirty="0" smtClean="0">
                <a:solidFill>
                  <a:schemeClr val="tx1"/>
                </a:solidFill>
              </a:rPr>
              <a:t> год – </a:t>
            </a:r>
          </a:p>
          <a:p>
            <a:pPr marL="0" algn="ctr">
              <a:spcBef>
                <a:spcPts val="0"/>
              </a:spcBef>
            </a:pPr>
            <a:r>
              <a:rPr lang="ru-RU" sz="4400" dirty="0" smtClean="0">
                <a:solidFill>
                  <a:srgbClr val="FF0000"/>
                </a:solidFill>
              </a:rPr>
              <a:t>не позднее</a:t>
            </a:r>
          </a:p>
          <a:p>
            <a:pPr marL="0" algn="ctr">
              <a:spcBef>
                <a:spcPts val="0"/>
              </a:spcBef>
            </a:pPr>
            <a:r>
              <a:rPr lang="ru-RU" sz="4400" dirty="0">
                <a:solidFill>
                  <a:srgbClr val="FF0000"/>
                </a:solidFill>
              </a:rPr>
              <a:t>1</a:t>
            </a:r>
            <a:r>
              <a:rPr lang="ru-RU" sz="4400" dirty="0" smtClean="0">
                <a:solidFill>
                  <a:srgbClr val="FF0000"/>
                </a:solidFill>
              </a:rPr>
              <a:t> декабря 202</a:t>
            </a:r>
            <a:r>
              <a:rPr lang="en-US" sz="4400" dirty="0" smtClean="0">
                <a:solidFill>
                  <a:srgbClr val="FF0000"/>
                </a:solidFill>
              </a:rPr>
              <a:t>2</a:t>
            </a:r>
            <a:r>
              <a:rPr lang="ru-RU" sz="4400" dirty="0" smtClean="0">
                <a:solidFill>
                  <a:srgbClr val="FF0000"/>
                </a:solidFill>
              </a:rPr>
              <a:t> года!</a:t>
            </a: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Заплатить налоги можно не выходя из дома, подключившись к сервису </a:t>
            </a:r>
            <a:r>
              <a:rPr lang="ru-RU" sz="2400" dirty="0" smtClean="0">
                <a:solidFill>
                  <a:schemeClr val="accent1"/>
                </a:solidFill>
              </a:rPr>
              <a:t>«Личный кабинет налогоплательщика для физических лиц»</a:t>
            </a: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или через сервис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smtClean="0">
                <a:solidFill>
                  <a:schemeClr val="accent1"/>
                </a:solidFill>
              </a:rPr>
              <a:t>«Уплата налогов, страховых взносов физических лиц»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Получить налоговое уведомление на уплату налогов Вы можете в любом налоговом органе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либо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в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Многофункциональном центре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sz="1100" b="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Единый Контакт-центр ФНС России</a:t>
            </a:r>
          </a:p>
          <a:p>
            <a:pPr algn="ctr">
              <a:spcBef>
                <a:spcPts val="0"/>
              </a:spcBef>
            </a:pPr>
            <a:r>
              <a:rPr lang="ru-RU" sz="2800" dirty="0" smtClean="0">
                <a:solidFill>
                  <a:srgbClr val="FF0000"/>
                </a:solidFill>
              </a:rPr>
              <a:t>8-800-222-22-22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accent1"/>
                </a:solidFill>
              </a:rPr>
              <a:t>                                                                      WWW.</a:t>
            </a:r>
            <a:r>
              <a:rPr lang="en-US" sz="2400" dirty="0" smtClean="0">
                <a:solidFill>
                  <a:schemeClr val="accent1"/>
                </a:solidFill>
              </a:rPr>
              <a:t>nalog.ru</a:t>
            </a:r>
            <a:endParaRPr lang="ru-RU" sz="2400" dirty="0" smtClean="0">
              <a:solidFill>
                <a:schemeClr val="accent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8929" y="846106"/>
            <a:ext cx="5179385" cy="1724233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6699"/>
                </a:solidFill>
              </a:rPr>
              <a:t>Уважаемые</a:t>
            </a:r>
            <a:r>
              <a:rPr lang="ru-RU" sz="4000" smtClean="0">
                <a:solidFill>
                  <a:srgbClr val="006699"/>
                </a:solidFill>
              </a:rPr>
              <a:t/>
            </a:r>
            <a:br>
              <a:rPr lang="ru-RU" sz="4000" smtClean="0">
                <a:solidFill>
                  <a:srgbClr val="006699"/>
                </a:solidFill>
              </a:rPr>
            </a:br>
            <a:r>
              <a:rPr lang="ru-RU" sz="4000" smtClean="0">
                <a:solidFill>
                  <a:srgbClr val="006699"/>
                </a:solidFill>
              </a:rPr>
              <a:t>граждане!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797" y="917544"/>
            <a:ext cx="1357322" cy="135732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9660</TotalTime>
  <Words>77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Уважаемые граждане!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Сятковская Екатерина Валерьевна</dc:creator>
  <cp:lastModifiedBy>Бутовская Людмила Викторовна</cp:lastModifiedBy>
  <cp:revision>815</cp:revision>
  <cp:lastPrinted>2014-02-12T07:52:05Z</cp:lastPrinted>
  <dcterms:created xsi:type="dcterms:W3CDTF">2013-05-07T09:52:01Z</dcterms:created>
  <dcterms:modified xsi:type="dcterms:W3CDTF">2022-11-11T04:31:29Z</dcterms:modified>
</cp:coreProperties>
</file>