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8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10.xml" ContentType="application/vnd.openxmlformats-officedocument.presentationml.notesSlid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63" r:id="rId3"/>
    <p:sldId id="264" r:id="rId4"/>
    <p:sldId id="265" r:id="rId5"/>
    <p:sldId id="266" r:id="rId6"/>
    <p:sldId id="268" r:id="rId7"/>
    <p:sldId id="269" r:id="rId8"/>
    <p:sldId id="261" r:id="rId9"/>
    <p:sldId id="260" r:id="rId10"/>
    <p:sldId id="259" r:id="rId11"/>
    <p:sldId id="258" r:id="rId12"/>
    <p:sldId id="27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3" d="100"/>
          <a:sy n="63" d="100"/>
        </p:scale>
        <p:origin x="102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года</a:t>
            </a:r>
          </a:p>
        </c:rich>
      </c:tx>
      <c:layout>
        <c:manualLayout>
          <c:xMode val="edge"/>
          <c:yMode val="edge"/>
          <c:x val="0.42641920373199466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 2020 года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9DE-4F0C-AC53-751621A1F4E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9DE-4F0C-AC53-751621A1F4E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9DE-4F0C-AC53-751621A1F4E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9DE-4F0C-AC53-751621A1F4EB}"/>
              </c:ext>
            </c:extLst>
          </c:dPt>
          <c:dLbls>
            <c:dLbl>
              <c:idx val="0"/>
              <c:layout>
                <c:manualLayout>
                  <c:x val="6.4244831211307085E-2"/>
                  <c:y val="-2.32470601704473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89DE-4F0C-AC53-751621A1F4EB}"/>
                </c:ext>
              </c:extLst>
            </c:dLbl>
            <c:dLbl>
              <c:idx val="1"/>
              <c:layout>
                <c:manualLayout>
                  <c:x val="6.7749094731923754E-2"/>
                  <c:y val="-1.47935837448303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89DE-4F0C-AC53-751621A1F4EB}"/>
                </c:ext>
              </c:extLst>
            </c:dLbl>
            <c:dLbl>
              <c:idx val="2"/>
              <c:layout>
                <c:manualLayout>
                  <c:x val="-6.4244831211307113E-2"/>
                  <c:y val="-3.381390570246895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89DE-4F0C-AC53-751621A1F4EB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4-89DE-4F0C-AC53-751621A1F4E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Дефицит 2,2%</c:v>
                </c:pt>
                <c:pt idx="1">
                  <c:v>Доходы 47,8%</c:v>
                </c:pt>
                <c:pt idx="2">
                  <c:v>Расходы 50%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2.1999999999999999E-2</c:v>
                </c:pt>
                <c:pt idx="1">
                  <c:v>0.47799999999999998</c:v>
                </c:pt>
                <c:pt idx="2" formatCode="0%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DE-4F0C-AC53-751621A1F4EB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4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/>
              <a:t>16 603,52 </a:t>
            </a:r>
            <a:r>
              <a:rPr lang="ru-RU" dirty="0"/>
              <a:t>тыс. руб.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16 603,52  тыс. руб.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301E-4059-8DC7-6BBA11B0C64F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301E-4059-8DC7-6BBA11B0C64F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301E-4059-8DC7-6BBA11B0C64F}"/>
              </c:ext>
            </c:extLst>
          </c:dPt>
          <c:dLbls>
            <c:dLbl>
              <c:idx val="0"/>
              <c:layout>
                <c:manualLayout>
                  <c:x val="1.9373587342589604E-2"/>
                  <c:y val="2.3307589152904941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E89D9000-F1C0-4659-B209-E1971BFB9F4F}" type="CATEGORYNAME">
                      <a:rPr lang="ru-RU" smtClean="0"/>
                      <a:pPr>
                        <a:defRPr sz="18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8742910856129456"/>
                      <c:h val="0.2482258244784376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301E-4059-8DC7-6BBA11B0C64F}"/>
                </c:ext>
              </c:extLst>
            </c:dLbl>
            <c:dLbl>
              <c:idx val="1"/>
              <c:layout>
                <c:manualLayout>
                  <c:x val="3.7199864727764723E-2"/>
                  <c:y val="2.330758915290482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chemeClr val="accent2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44B1D289-3B0E-40AC-9CF8-D306AD64E829}" type="CATEGORYNAME">
                      <a:rPr lang="ru-RU" sz="1800">
                        <a:solidFill>
                          <a:schemeClr val="accent4"/>
                        </a:solidFill>
                      </a:rPr>
                      <a:pPr>
                        <a:defRPr sz="1800">
                          <a:solidFill>
                            <a:schemeClr val="accent2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sz="1800" baseline="0" dirty="0">
                        <a:solidFill>
                          <a:schemeClr val="accent4"/>
                        </a:solidFill>
                      </a:rPr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44413230050674"/>
                      <c:h val="0.2251511276927376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301E-4059-8DC7-6BBA11B0C64F}"/>
                </c:ext>
              </c:extLst>
            </c:dLbl>
            <c:dLbl>
              <c:idx val="2"/>
              <c:layout>
                <c:manualLayout>
                  <c:x val="-5.1662899580238938E-2"/>
                  <c:y val="-0.10954557725649121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800" b="1" i="0" u="none" strike="noStrike" kern="1200" spc="0" baseline="0">
                        <a:solidFill>
                          <a:srgbClr val="00B050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84C6F39C-2E3D-4AA2-B7D0-78756EF7C971}" type="CATEGORYNAME">
                      <a:rPr lang="ru-RU" smtClean="0">
                        <a:solidFill>
                          <a:srgbClr val="00B050"/>
                        </a:solidFill>
                      </a:rPr>
                      <a:pPr>
                        <a:defRPr sz="1800">
                          <a:solidFill>
                            <a:srgbClr val="00B05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rgbClr val="00B050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205365110762512"/>
                      <c:h val="0.1517324053854111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301E-4059-8DC7-6BBA11B0C64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Физическая культура и спорт - 4 879,00 тыс. руб.</c:v>
                </c:pt>
                <c:pt idx="1">
                  <c:v>Молодежная политика и оздоровление детей - 150,00 тыс. руб.</c:v>
                </c:pt>
                <c:pt idx="2">
                  <c:v>КУЛЬТУРА - 11 574,52 тыс.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 formatCode="#,##0.00">
                  <c:v>4879</c:v>
                </c:pt>
                <c:pt idx="1">
                  <c:v>150</c:v>
                </c:pt>
                <c:pt idx="2" formatCode="#,##0.00">
                  <c:v>11574.52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01E-4059-8DC7-6BBA11B0C64F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/>
              <a:t>78 070,34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87109,31 тыс.руб.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4DDA-4CD0-870B-A9B01EE7009A}"/>
              </c:ext>
            </c:extLst>
          </c:dPt>
          <c:dPt>
            <c:idx val="1"/>
            <c:bubble3D val="0"/>
            <c:explosion val="3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DA-4CD0-870B-A9B01EE7009A}"/>
              </c:ext>
            </c:extLst>
          </c:dPt>
          <c:dLbls>
            <c:dLbl>
              <c:idx val="0"/>
              <c:layout>
                <c:manualLayout>
                  <c:x val="6.6357589242562728E-2"/>
                  <c:y val="-5.72436571034352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54848951246528"/>
                      <c:h val="0.1878996893143245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4DDA-4CD0-870B-A9B01EE7009A}"/>
                </c:ext>
              </c:extLst>
            </c:dLbl>
            <c:dLbl>
              <c:idx val="1"/>
              <c:layout>
                <c:manualLayout>
                  <c:x val="-3.4597991876624892E-2"/>
                  <c:y val="2.376151804293527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599925979498355"/>
                      <c:h val="0.254842366055285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DDA-4CD0-870B-A9B01EE7009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Лист1!$A$2:$A$3</c:f>
              <c:strCache>
                <c:ptCount val="2"/>
                <c:pt idx="0">
                  <c:v>Собственные доходы 35 800,00 тыс. руб.</c:v>
                </c:pt>
                <c:pt idx="1">
                  <c:v>Безвозмездные поступления от других бюджетов 42 270,34 тыс. руб.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35800</c:v>
                </c:pt>
                <c:pt idx="1">
                  <c:v>42270.34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DDA-4CD0-870B-A9B01EE7009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1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35 800,00 </a:t>
            </a:r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</a:t>
            </a:r>
            <a:r>
              <a:rPr lang="ru-RU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5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7263-4C62-ACF4-3CEC5EF56198}"/>
              </c:ext>
            </c:extLst>
          </c:dPt>
          <c:dPt>
            <c:idx val="1"/>
            <c:bubble3D val="0"/>
            <c:explosion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7263-4C62-ACF4-3CEC5EF56198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7263-4C62-ACF4-3CEC5EF5619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7263-4C62-ACF4-3CEC5EF56198}"/>
              </c:ext>
            </c:extLst>
          </c:dPt>
          <c:dLbls>
            <c:dLbl>
              <c:idx val="0"/>
              <c:layout>
                <c:manualLayout>
                  <c:x val="7.8856094994419132E-3"/>
                  <c:y val="2.1489968922459115E-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FE12EAD6-6FB9-4CA3-8202-98B540C2953F}" type="CATEGORYNAME">
                      <a:rPr lang="ru-RU"/>
                      <a:pPr>
                        <a:defRPr sz="2400"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r>
                      <a:rPr lang="ru-RU" baseline="0" dirty="0"/>
                      <a:t>
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770821625266944"/>
                      <c:h val="0.3029549214905442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7263-4C62-ACF4-3CEC5EF56198}"/>
                </c:ext>
              </c:extLst>
            </c:dLbl>
            <c:dLbl>
              <c:idx val="1"/>
              <c:layout>
                <c:manualLayout>
                  <c:x val="-4.0463077441834333E-2"/>
                  <c:y val="-6.876781594569232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400" b="1" i="0" u="none" strike="noStrike" kern="1200" spc="0" baseline="0">
                        <a:solidFill>
                          <a:schemeClr val="accent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fld id="{B302C0C4-FB0A-40EF-85B0-6DD5E984AD7B}" type="CATEGORYNAME">
                      <a:rPr lang="ru-RU" smtClean="0">
                        <a:solidFill>
                          <a:schemeClr val="accent2"/>
                        </a:solidFill>
                      </a:rPr>
                      <a:pPr>
                        <a:defRPr sz="2400">
                          <a:solidFill>
                            <a:schemeClr val="accent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defRPr>
                      </a:pPr>
                      <a:t>[ИМЯ КАТЕГОРИИ]</a:t>
                    </a:fld>
                    <a:endParaRPr lang="ru-RU"/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683493241550942"/>
                      <c:h val="0.18435178300749233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7263-4C62-ACF4-3CEC5EF5619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3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7263-4C62-ACF4-3CEC5EF56198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4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4-7263-4C62-ACF4-3CEC5EF5619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2"/>
                <c:pt idx="0">
                  <c:v>Налоговые доходы 16 245,00 тыс. руб.</c:v>
                </c:pt>
                <c:pt idx="1">
                  <c:v>Неналоговые доходы 19 555,00 тыс. руб.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 formatCode="General">
                  <c:v>16245</c:v>
                </c:pt>
                <c:pt idx="1">
                  <c:v>19555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263-4C62-ACF4-3CEC5EF56198}"/>
            </c:ext>
          </c:extLst>
        </c:ser>
        <c:dLbls>
          <c:dLblPos val="out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040-4B4D-92BD-0AB5D55847E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040-4B4D-92BD-0AB5D55847E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040-4B4D-92BD-0AB5D55847E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040-4B4D-92BD-0AB5D55847E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040-4B4D-92BD-0AB5D55847E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D040-4B4D-92BD-0AB5D55847E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8-D040-4B4D-92BD-0AB5D55847E6}"/>
              </c:ext>
            </c:extLst>
          </c:dPt>
          <c:dLbls>
            <c:dLbl>
              <c:idx val="0"/>
              <c:layout>
                <c:manualLayout>
                  <c:x val="5.5208333333333255E-2"/>
                  <c:y val="-1.242120805539793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040-4B4D-92BD-0AB5D55847E6}"/>
                </c:ext>
              </c:extLst>
            </c:dLbl>
            <c:dLbl>
              <c:idx val="1"/>
              <c:layout>
                <c:manualLayout>
                  <c:x val="-1.9791666666666666E-2"/>
                  <c:y val="5.574465386804080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040-4B4D-92BD-0AB5D55847E6}"/>
                </c:ext>
              </c:extLst>
            </c:dLbl>
            <c:dLbl>
              <c:idx val="2"/>
              <c:layout>
                <c:manualLayout>
                  <c:x val="-2.8125000000000018E-2"/>
                  <c:y val="4.1404026851326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040-4B4D-92BD-0AB5D55847E6}"/>
                </c:ext>
              </c:extLst>
            </c:dLbl>
            <c:dLbl>
              <c:idx val="3"/>
              <c:layout>
                <c:manualLayout>
                  <c:x val="-3.3333333333333354E-2"/>
                  <c:y val="1.44914093979642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040-4B4D-92BD-0AB5D55847E6}"/>
                </c:ext>
              </c:extLst>
            </c:dLbl>
            <c:dLbl>
              <c:idx val="4"/>
              <c:layout>
                <c:manualLayout>
                  <c:x val="-4.8958333333333333E-2"/>
                  <c:y val="8.2808053702652529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5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97399934383201"/>
                      <c:h val="0.1966691275438006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D040-4B4D-92BD-0AB5D55847E6}"/>
                </c:ext>
              </c:extLst>
            </c:dLbl>
            <c:dLbl>
              <c:idx val="5"/>
              <c:layout>
                <c:manualLayout>
                  <c:x val="3.125E-2"/>
                  <c:y val="-3.72635426622039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6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051566601049869"/>
                      <c:h val="0.1204857181373599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D040-4B4D-92BD-0AB5D55847E6}"/>
                </c:ext>
              </c:extLst>
            </c:dLbl>
            <c:dLbl>
              <c:idx val="6"/>
              <c:layout>
                <c:manualLayout>
                  <c:x val="9.1666666666666591E-2"/>
                  <c:y val="-3.682219855708611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spc="0" baseline="0">
                      <a:solidFill>
                        <a:schemeClr val="accent1">
                          <a:lumMod val="60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D040-4B4D-92BD-0AB5D55847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Лист1!$A$2:$A$8</c:f>
              <c:strCache>
                <c:ptCount val="7"/>
                <c:pt idx="0">
                  <c:v>Земельный налог 32,1%</c:v>
                </c:pt>
                <c:pt idx="1">
                  <c:v>НДФЛ 6,5%</c:v>
                </c:pt>
                <c:pt idx="2">
                  <c:v>Налог на имущество физических лиц 2,5%</c:v>
                </c:pt>
                <c:pt idx="3">
                  <c:v>Акцизы 4,2%</c:v>
                </c:pt>
                <c:pt idx="4">
                  <c:v>Доходы от использования имущества, находящ. в муниципальной собственности 11,6%</c:v>
                </c:pt>
                <c:pt idx="5">
                  <c:v>Доходы от оказания платных услуг и компенсаци затрат 3,9%</c:v>
                </c:pt>
                <c:pt idx="6">
                  <c:v>Доходы от продажи имущества, земли 39,2%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0.32100000000000001</c:v>
                </c:pt>
                <c:pt idx="1">
                  <c:v>6.5000000000000002E-2</c:v>
                </c:pt>
                <c:pt idx="2">
                  <c:v>2.5000000000000001E-2</c:v>
                </c:pt>
                <c:pt idx="3">
                  <c:v>4.2000000000000003E-2</c:v>
                </c:pt>
                <c:pt idx="4">
                  <c:v>0.11600000000000001</c:v>
                </c:pt>
                <c:pt idx="5">
                  <c:v>3.9E-2</c:v>
                </c:pt>
                <c:pt idx="6">
                  <c:v>0.39200000000000002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40-4B4D-92BD-0AB5D55847E6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9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/>
              <a:t>19 555,00 </a:t>
            </a:r>
            <a:r>
              <a:rPr lang="ru-RU" dirty="0"/>
              <a:t>тыс. руб.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8629,76 тыс. руб.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FD1E-48FF-8ADF-32A3C8D57F2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FD1E-48FF-8ADF-32A3C8D57F2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FD1E-48FF-8ADF-32A3C8D57F21}"/>
              </c:ext>
            </c:extLst>
          </c:dPt>
          <c:dLbls>
            <c:dLbl>
              <c:idx val="0"/>
              <c:layout>
                <c:manualLayout>
                  <c:x val="3.8541666666666592E-2"/>
                  <c:y val="2.389768950337338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894266732283466"/>
                      <c:h val="0.177517222099677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FD1E-48FF-8ADF-32A3C8D57F21}"/>
                </c:ext>
              </c:extLst>
            </c:dLbl>
            <c:dLbl>
              <c:idx val="1"/>
              <c:layout>
                <c:manualLayout>
                  <c:x val="4.0625041010498686E-2"/>
                  <c:y val="3.517240997312951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1581249999999996"/>
                      <c:h val="0.177517222099677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D1E-48FF-8ADF-32A3C8D57F21}"/>
                </c:ext>
              </c:extLst>
            </c:dLbl>
            <c:dLbl>
              <c:idx val="2"/>
              <c:layout>
                <c:manualLayout>
                  <c:x val="-3.1249958989501316E-2"/>
                  <c:y val="1.862076908815975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930208333333329"/>
                      <c:h val="0.13468964054416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FD1E-48FF-8ADF-32A3C8D57F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Доходы от использования имущества 4140,00 тыс.руб.</c:v>
                </c:pt>
                <c:pt idx="1">
                  <c:v>Доход от платных услуг и компенсации затрат 1400,00 тыс. руб. </c:v>
                </c:pt>
                <c:pt idx="2">
                  <c:v>Доход от продажи активов 14015,00 тыс.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4140</c:v>
                </c:pt>
                <c:pt idx="1">
                  <c:v>1400</c:v>
                </c:pt>
                <c:pt idx="2">
                  <c:v>14015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D1E-48FF-8ADF-32A3C8D57F21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2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4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4 140,00 </a:t>
            </a:r>
            <a:r>
              <a:rPr lang="ru-RU" sz="2400" dirty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тыс. руб.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4 140,00 тыс. руб.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1683-4388-90B0-6FBAF54201E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683-4388-90B0-6FBAF54201E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683-4388-90B0-6FBAF54201EA}"/>
              </c:ext>
            </c:extLst>
          </c:dPt>
          <c:dLbls>
            <c:dLbl>
              <c:idx val="0"/>
              <c:layout>
                <c:manualLayout>
                  <c:x val="-3.4375000000000003E-2"/>
                  <c:y val="-6.620680790585849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0636458333333332"/>
                      <c:h val="0.13468964054416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1683-4388-90B0-6FBAF54201EA}"/>
                </c:ext>
              </c:extLst>
            </c:dLbl>
            <c:dLbl>
              <c:idx val="1"/>
              <c:layout>
                <c:manualLayout>
                  <c:x val="4.2708333333333258E-2"/>
                  <c:y val="6.2069773329375688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5738016732283464"/>
                      <c:h val="0.134689640544160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1683-4388-90B0-6FBAF54201EA}"/>
                </c:ext>
              </c:extLst>
            </c:dLbl>
            <c:dLbl>
              <c:idx val="2"/>
              <c:layout>
                <c:manualLayout>
                  <c:x val="7.812541010498688E-3"/>
                  <c:y val="-5.17241323134258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6525516732283461"/>
                      <c:h val="0.177517222099677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1683-4388-90B0-6FBAF54201E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Арендная плата за земельный участки 2500,00 тыс. руб.</c:v>
                </c:pt>
                <c:pt idx="1">
                  <c:v>Сдача в аренду имущества  840,00 тыс. руб.</c:v>
                </c:pt>
                <c:pt idx="2">
                  <c:v>Плата за наем муниципальных жилых помещений 800,00 тыс.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2500</c:v>
                </c:pt>
                <c:pt idx="1">
                  <c:v>840</c:v>
                </c:pt>
                <c:pt idx="2">
                  <c:v>800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683-4388-90B0-6FBAF54201EA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149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/>
              <a:t>42 270,34 </a:t>
            </a:r>
            <a:r>
              <a:rPr lang="ru-RU" dirty="0"/>
              <a:t>тыс. руб.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266266,44 тыс. руб.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E29-4E40-9EA9-DF13F0B6F995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E29-4E40-9EA9-DF13F0B6F995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E29-4E40-9EA9-DF13F0B6F995}"/>
              </c:ext>
            </c:extLst>
          </c:dPt>
          <c:dLbls>
            <c:dLbl>
              <c:idx val="0"/>
              <c:layout>
                <c:manualLayout>
                  <c:x val="3.6578378362206274E-2"/>
                  <c:y val="-2.157488809044500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153499498444472"/>
                      <c:h val="0.1012944983818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E29-4E40-9EA9-DF13F0B6F995}"/>
                </c:ext>
              </c:extLst>
            </c:dLbl>
            <c:dLbl>
              <c:idx val="1"/>
              <c:layout>
                <c:manualLayout>
                  <c:x val="5.7642428306622882E-2"/>
                  <c:y val="6.4724069685464071E-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48493730662759"/>
                      <c:h val="0.1012944983818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BE29-4E40-9EA9-DF13F0B6F995}"/>
                </c:ext>
              </c:extLst>
            </c:dLbl>
            <c:dLbl>
              <c:idx val="2"/>
              <c:layout>
                <c:manualLayout>
                  <c:x val="-7.1755264837132293E-2"/>
                  <c:y val="2.3732555275250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801335287412473"/>
                      <c:h val="0.1012944983818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BE29-4E40-9EA9-DF13F0B6F99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tx1">
                        <a:lumMod val="95000"/>
                        <a:lumOff val="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ДОТАЦИИ 14 423,10 тыс. руб.</c:v>
                </c:pt>
                <c:pt idx="1">
                  <c:v>СУБВЕНЦИИ 275,12 тыс. руб.</c:v>
                </c:pt>
                <c:pt idx="2">
                  <c:v>СУБСИДИИ 26892,42 тыс. руб.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14423.1</c:v>
                </c:pt>
                <c:pt idx="1">
                  <c:v>275.12</c:v>
                </c:pt>
                <c:pt idx="2">
                  <c:v>26892.42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E29-4E40-9EA9-DF13F0B6F995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/>
              <a:t>81 617,31 </a:t>
            </a:r>
            <a:r>
              <a:rPr lang="ru-RU" dirty="0" err="1" smtClean="0"/>
              <a:t>тыс.руб</a:t>
            </a:r>
            <a:r>
              <a:rPr lang="ru-RU" dirty="0"/>
              <a:t>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all" baseline="0">
              <a:solidFill>
                <a:schemeClr val="tx1">
                  <a:lumMod val="95000"/>
                  <a:lumOff val="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81 617,31  тыс.руб.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3D9-44B5-A9DB-97ABE2A2E88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3D9-44B5-A9DB-97ABE2A2E88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3D9-44B5-A9DB-97ABE2A2E88C}"/>
              </c:ext>
            </c:extLst>
          </c:dPt>
          <c:dLbls>
            <c:dLbl>
              <c:idx val="0"/>
              <c:layout>
                <c:manualLayout>
                  <c:x val="-5.0625863032181209E-2"/>
                  <c:y val="2.343749855822465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93D9-44B5-A9DB-97ABE2A2E88C}"/>
                </c:ext>
              </c:extLst>
            </c:dLbl>
            <c:dLbl>
              <c:idx val="1"/>
              <c:layout>
                <c:manualLayout>
                  <c:x val="-6.4387207623143497E-2"/>
                  <c:y val="7.26562455304967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3404730031236054"/>
                      <c:h val="0.2226093613060186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3D9-44B5-A9DB-97ABE2A2E88C}"/>
                </c:ext>
              </c:extLst>
            </c:dLbl>
            <c:dLbl>
              <c:idx val="2"/>
              <c:layout>
                <c:manualLayout>
                  <c:x val="4.0311113219281408E-2"/>
                  <c:y val="-0.131249991926058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20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2431282435077141"/>
                      <c:h val="0.3303984171752942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3D9-44B5-A9DB-97ABE2A2E88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Лист1!$A$2:$A$4</c:f>
              <c:strCache>
                <c:ptCount val="3"/>
                <c:pt idx="0">
                  <c:v>Общегосударственные вопросы 15 974,33 тыс.руб.</c:v>
                </c:pt>
                <c:pt idx="1">
                  <c:v>Культура, спорт, оздоровление детей  18 748,61 тыс.руб.</c:v>
                </c:pt>
                <c:pt idx="2">
                  <c:v>Жилищно-комунальноеи дорожное хозяйства, безопасность 46 894,37 тыс.руб.</c:v>
                </c:pt>
              </c:strCache>
            </c:str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15974.33</c:v>
                </c:pt>
                <c:pt idx="1">
                  <c:v>18748.61</c:v>
                </c:pt>
                <c:pt idx="2">
                  <c:v>46894.37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D9-44B5-A9DB-97ABE2A2E88C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215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baseline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ru-RU" dirty="0" smtClean="0"/>
              <a:t>41 591,89 </a:t>
            </a:r>
            <a:r>
              <a:rPr lang="ru-RU" dirty="0" err="1"/>
              <a:t>тыс.руб</a:t>
            </a:r>
            <a:r>
              <a:rPr lang="ru-RU" dirty="0"/>
              <a:t>.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baseline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title>
    <c:autoTitleDeleted val="0"/>
    <c:plotArea>
      <c:layout>
        <c:manualLayout>
          <c:layoutTarget val="inner"/>
          <c:xMode val="edge"/>
          <c:yMode val="edge"/>
          <c:x val="0.25688981930855259"/>
          <c:y val="0.15809939972321604"/>
          <c:w val="0.45236986772986237"/>
          <c:h val="0.75171144489964048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41 591,89  тыс.руб.</c:v>
                </c:pt>
              </c:strCache>
            </c:strRef>
          </c:tx>
          <c:spPr>
            <a:ln>
              <a:solidFill>
                <a:schemeClr val="accent1"/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9C44-4E59-92C6-545CFAFD011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9C44-4E59-92C6-545CFAFD011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9C44-4E59-92C6-545CFAFD011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>
                <a:solidFill>
                  <a:schemeClr val="accent1"/>
                </a:solidFill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9C44-4E59-92C6-545CFAFD0117}"/>
              </c:ext>
            </c:extLst>
          </c:dPt>
          <c:dLbls>
            <c:dLbl>
              <c:idx val="0"/>
              <c:layout>
                <c:manualLayout>
                  <c:x val="5.4334203727395808E-2"/>
                  <c:y val="-7.9655163762675674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1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288056899674131"/>
                      <c:h val="0.1857380194691263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4-9C44-4E59-92C6-545CFAFD0117}"/>
                </c:ext>
              </c:extLst>
            </c:dLbl>
            <c:dLbl>
              <c:idx val="1"/>
              <c:layout>
                <c:manualLayout>
                  <c:x val="-7.1481003132660786E-2"/>
                  <c:y val="-1.8378332435709369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2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352730336344915"/>
                      <c:h val="0.254337251768965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C44-4E59-92C6-545CFAFD0117}"/>
                </c:ext>
              </c:extLst>
            </c:dLbl>
            <c:dLbl>
              <c:idx val="2"/>
              <c:layout>
                <c:manualLayout>
                  <c:x val="-3.1274494204168876E-2"/>
                  <c:y val="2.054425516760736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tx1">
                          <a:lumMod val="95000"/>
                          <a:lumOff val="5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9386496352714699"/>
                      <c:h val="9.3281173686540986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C44-4E59-92C6-545CFAFD0117}"/>
                </c:ext>
              </c:extLst>
            </c:dLbl>
            <c:dLbl>
              <c:idx val="3"/>
              <c:layout>
                <c:manualLayout>
                  <c:x val="8.9106155271065274E-2"/>
                  <c:y val="3.704743013332281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800" b="1" i="0" u="none" strike="noStrike" kern="1200" spc="0" baseline="0">
                      <a:solidFill>
                        <a:schemeClr val="accent4"/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7627089336645674"/>
                      <c:h val="0.150888987142113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9C44-4E59-92C6-545CFAFD01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spc="0" baseline="0">
                    <a:solidFill>
                      <a:schemeClr val="accent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Жилищное хозяйство - 16 004,19 тыс.руб.</c:v>
                </c:pt>
                <c:pt idx="1">
                  <c:v>Коммунальное хозяйство - 9 532,32 тыс.руб.</c:v>
                </c:pt>
                <c:pt idx="2">
                  <c:v>Благоустройство - 8 389,38 тыс.руб.</c:v>
                </c:pt>
                <c:pt idx="3">
                  <c:v>Другие вопросы в области ЖКХ - 7 666,00 тыс.руб.</c:v>
                </c:pt>
              </c:strCache>
            </c:str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16004.19</c:v>
                </c:pt>
                <c:pt idx="1">
                  <c:v>9532.32</c:v>
                </c:pt>
                <c:pt idx="2">
                  <c:v>8389.3799999999992</c:v>
                </c:pt>
                <c:pt idx="3">
                  <c:v>7666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44-4E59-92C6-545CFAFD0117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6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cs:styleClr val="auto"/>
    </cs:fontRef>
    <cs:defRPr sz="133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33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06C350-6C9F-4975-B65F-F2A08CF0B63E}" type="datetimeFigureOut">
              <a:rPr lang="ru-RU" smtClean="0"/>
              <a:t>10.03.2022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8C20A2-04D6-41F6-8606-CE2DB40BE98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166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9945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77431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68979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447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40130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06788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54927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53306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0799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88316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70717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8C20A2-04D6-41F6-8606-CE2DB40BE98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36400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E1D02A-B6C8-49F8-AA57-E6D99290A7EE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8926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B8067-FBBC-4ED9-9840-DB1E03E990F2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36786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5EEED-E669-4996-A3EC-2E6B043E3357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5957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EA067-E8B3-41DD-BA80-A138C9308074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317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8A9DE5-B313-4ADF-8FB3-C95CE614C4A2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4743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00EF9-CA8D-4A76-A607-A951BC8B5D11}" type="datetime1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5887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0A1DA-6345-4F4C-A44C-7805C943743C}" type="datetime1">
              <a:rPr lang="ru-RU" smtClean="0"/>
              <a:t>10.03.2022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068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59D7C-FA3B-4DCF-A3A1-BE6D5FD1253D}" type="datetime1">
              <a:rPr lang="ru-RU" smtClean="0"/>
              <a:t>10.03.2022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87096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19575-15E6-4F81-82FC-14043254F417}" type="datetime1">
              <a:rPr lang="ru-RU" smtClean="0"/>
              <a:t>10.03.2022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9182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E0E44B-A2AF-4C78-A26F-1DA1BDE864D0}" type="datetime1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493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29929-051A-4ED3-9BE4-0D1FA68C5702}" type="datetime1">
              <a:rPr lang="ru-RU" smtClean="0"/>
              <a:t>10.03.2022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784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68C42-D383-4585-9C50-A7592E771702}" type="datetime1">
              <a:rPr lang="ru-RU" smtClean="0"/>
              <a:t>10.03.2022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8C8CC-4050-4F61-A76D-F09259CAD69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659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6733" y="225274"/>
            <a:ext cx="11703638" cy="1754326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6000" b="1" dirty="0" err="1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Дружногорское</a:t>
            </a:r>
            <a:r>
              <a:rPr lang="ru-RU" sz="6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algn="ctr"/>
            <a:r>
              <a:rPr lang="ru-RU" sz="48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городское поселение</a:t>
            </a:r>
            <a:endParaRPr lang="ru-RU" sz="48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6733" y="5843587"/>
            <a:ext cx="11703638" cy="769441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/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12" name="Picture 2" descr="http://drujnayagorka.ru/images/gerb_dg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58388" y="2181429"/>
            <a:ext cx="3460328" cy="3460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2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2700"/>
            <a:ext cx="10515600" cy="7997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раздела жилищно-коммунального хозяйства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100965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10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835173310"/>
              </p:ext>
            </p:extLst>
          </p:nvPr>
        </p:nvGraphicFramePr>
        <p:xfrm>
          <a:off x="474980" y="719666"/>
          <a:ext cx="10872470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0"/>
            <a:ext cx="15144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239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650" y="123256"/>
            <a:ext cx="9201150" cy="914400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социального раздела расходной части бюджета</a:t>
            </a:r>
            <a:b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Дружногорского городского поселения 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100965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11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429354481"/>
              </p:ext>
            </p:extLst>
          </p:nvPr>
        </p:nvGraphicFramePr>
        <p:xfrm>
          <a:off x="257175" y="1180530"/>
          <a:ext cx="11447145" cy="54488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0"/>
            <a:ext cx="15144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254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18 Флаг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512" y="166688"/>
            <a:ext cx="9325268" cy="6536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04952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72333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100965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2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957801281"/>
              </p:ext>
            </p:extLst>
          </p:nvPr>
        </p:nvGraphicFramePr>
        <p:xfrm>
          <a:off x="653415" y="723331"/>
          <a:ext cx="10872470" cy="60093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0"/>
            <a:ext cx="15144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06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651" y="0"/>
            <a:ext cx="9201150" cy="7233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Доходная часть бюджета </a:t>
            </a: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Дружногорского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ГП за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100965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3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989509179"/>
              </p:ext>
            </p:extLst>
          </p:nvPr>
        </p:nvGraphicFramePr>
        <p:xfrm>
          <a:off x="152400" y="719666"/>
          <a:ext cx="11780520" cy="58792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0"/>
            <a:ext cx="15144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4915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650" y="0"/>
            <a:ext cx="9201150" cy="7233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Собственные доходы бюджета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Дружногорского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ГП за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100965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4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552471531"/>
              </p:ext>
            </p:extLst>
          </p:nvPr>
        </p:nvGraphicFramePr>
        <p:xfrm>
          <a:off x="588010" y="723331"/>
          <a:ext cx="11299190" cy="59097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0"/>
            <a:ext cx="15144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3258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"/>
            <a:ext cx="10515600" cy="5181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собственных доходов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100965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5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185662646"/>
              </p:ext>
            </p:extLst>
          </p:nvPr>
        </p:nvGraphicFramePr>
        <p:xfrm>
          <a:off x="0" y="723331"/>
          <a:ext cx="12192000" cy="61346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0"/>
            <a:ext cx="15144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11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723331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неналоговых доходов за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0981690" y="-3665"/>
            <a:ext cx="731520" cy="1013315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6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3934678023"/>
              </p:ext>
            </p:extLst>
          </p:nvPr>
        </p:nvGraphicFramePr>
        <p:xfrm>
          <a:off x="0" y="719666"/>
          <a:ext cx="12192000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0"/>
            <a:ext cx="15144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0596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71650" y="-1"/>
            <a:ext cx="9201150" cy="723331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доходов от использования имущества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100965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7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2052579597"/>
              </p:ext>
            </p:extLst>
          </p:nvPr>
        </p:nvGraphicFramePr>
        <p:xfrm>
          <a:off x="0" y="719666"/>
          <a:ext cx="12192000" cy="61383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7" name="Рисунок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0"/>
            <a:ext cx="15144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740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0"/>
            <a:ext cx="10515600" cy="1079182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безвозмездных поступлений от других бюджетов в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97155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8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254905044"/>
              </p:ext>
            </p:extLst>
          </p:nvPr>
        </p:nvGraphicFramePr>
        <p:xfrm>
          <a:off x="371475" y="971550"/>
          <a:ext cx="11698605" cy="5886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0"/>
            <a:ext cx="15144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9312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0040" y="183740"/>
            <a:ext cx="11384280" cy="107918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расходной части бюджета по основным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направлениям деятельности </a:t>
            </a:r>
            <a:b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Дружногорского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городского поселения за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Блок-схема: ссылка на другую страницу 4"/>
          <p:cNvSpPr/>
          <p:nvPr/>
        </p:nvSpPr>
        <p:spPr>
          <a:xfrm>
            <a:off x="10972800" y="0"/>
            <a:ext cx="731520" cy="1009650"/>
          </a:xfrm>
          <a:prstGeom prst="flowChartOffpage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9</a:t>
            </a:r>
            <a:endParaRPr lang="ru-RU" sz="32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graphicFrame>
        <p:nvGraphicFramePr>
          <p:cNvPr id="7" name="Диаграмма 6"/>
          <p:cNvGraphicFramePr/>
          <p:nvPr>
            <p:extLst>
              <p:ext uri="{D42A27DB-BD31-4B8C-83A1-F6EECF244321}">
                <p14:modId xmlns:p14="http://schemas.microsoft.com/office/powerpoint/2010/main" val="756927192"/>
              </p:ext>
            </p:extLst>
          </p:nvPr>
        </p:nvGraphicFramePr>
        <p:xfrm>
          <a:off x="257175" y="1446662"/>
          <a:ext cx="1138428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Рисунок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175" y="0"/>
            <a:ext cx="1514475" cy="1009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29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463</TotalTime>
  <Words>165</Words>
  <Application>Microsoft Office PowerPoint</Application>
  <PresentationFormat>Широкоэкранный</PresentationFormat>
  <Paragraphs>77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БЮДЖЕТ</vt:lpstr>
      <vt:lpstr>Доходная часть бюджета Дружногорского ГП за 2021 год</vt:lpstr>
      <vt:lpstr>Собственные доходы бюджета Дружногорского ГП за 2021 год</vt:lpstr>
      <vt:lpstr>Структура собственных доходов в 2021 году</vt:lpstr>
      <vt:lpstr>Структура неналоговых доходов за 2021 год</vt:lpstr>
      <vt:lpstr>Структура доходов от использования имущества 2021 год</vt:lpstr>
      <vt:lpstr>Структура безвозмездных поступлений от других бюджетов в 2021 году</vt:lpstr>
      <vt:lpstr>Структура расходной части бюджета по основным направлениям деятельности  Дружногорского городского поселения за 2021 год. </vt:lpstr>
      <vt:lpstr>Структура раздела жилищно-коммунального хозяйства за 2021 год</vt:lpstr>
      <vt:lpstr>Структура социального раздела расходной части бюджета  Дружногорского городского поселения за 2021 год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ОТКРЫТЫЙ БЮДЖЕТ Уважаемые жители Дружногорского городского поселения! Представленная информация предназначена для широкого круга пользователей и затрагивает интересы каждого жителя.</dc:title>
  <dc:creator>Xeka3</dc:creator>
  <cp:lastModifiedBy>xeka3004@gmail.com</cp:lastModifiedBy>
  <cp:revision>43</cp:revision>
  <dcterms:created xsi:type="dcterms:W3CDTF">2021-02-27T13:53:16Z</dcterms:created>
  <dcterms:modified xsi:type="dcterms:W3CDTF">2022-03-09T23:37:44Z</dcterms:modified>
</cp:coreProperties>
</file>