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63" r:id="rId3"/>
    <p:sldId id="270" r:id="rId4"/>
    <p:sldId id="271" r:id="rId5"/>
    <p:sldId id="273" r:id="rId6"/>
    <p:sldId id="274" r:id="rId7"/>
    <p:sldId id="272" r:id="rId8"/>
    <p:sldId id="275" r:id="rId9"/>
    <p:sldId id="303" r:id="rId10"/>
    <p:sldId id="304" r:id="rId11"/>
    <p:sldId id="277" r:id="rId12"/>
    <p:sldId id="278" r:id="rId13"/>
    <p:sldId id="279" r:id="rId14"/>
    <p:sldId id="280" r:id="rId15"/>
    <p:sldId id="281" r:id="rId16"/>
    <p:sldId id="282" r:id="rId17"/>
    <p:sldId id="276" r:id="rId18"/>
    <p:sldId id="264" r:id="rId19"/>
    <p:sldId id="265" r:id="rId20"/>
    <p:sldId id="266" r:id="rId21"/>
    <p:sldId id="268" r:id="rId22"/>
    <p:sldId id="269" r:id="rId23"/>
    <p:sldId id="267" r:id="rId24"/>
    <p:sldId id="261" r:id="rId25"/>
    <p:sldId id="283" r:id="rId26"/>
    <p:sldId id="284" r:id="rId27"/>
    <p:sldId id="285" r:id="rId28"/>
    <p:sldId id="286" r:id="rId29"/>
    <p:sldId id="287" r:id="rId30"/>
    <p:sldId id="288" r:id="rId31"/>
    <p:sldId id="289" r:id="rId32"/>
    <p:sldId id="290" r:id="rId33"/>
    <p:sldId id="291" r:id="rId34"/>
    <p:sldId id="292" r:id="rId35"/>
    <p:sldId id="260" r:id="rId36"/>
    <p:sldId id="259" r:id="rId37"/>
    <p:sldId id="258" r:id="rId38"/>
    <p:sldId id="293" r:id="rId39"/>
    <p:sldId id="294" r:id="rId40"/>
    <p:sldId id="295" r:id="rId41"/>
    <p:sldId id="296" r:id="rId42"/>
    <p:sldId id="297" r:id="rId43"/>
    <p:sldId id="298" r:id="rId44"/>
    <p:sldId id="299" r:id="rId45"/>
    <p:sldId id="300" r:id="rId46"/>
    <p:sldId id="301" r:id="rId47"/>
    <p:sldId id="302" r:id="rId48"/>
    <p:sldId id="305" r:id="rId49"/>
    <p:sldId id="306"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2022 года</a:t>
            </a:r>
          </a:p>
        </c:rich>
      </c:tx>
      <c:layout>
        <c:manualLayout>
          <c:xMode val="edge"/>
          <c:yMode val="edge"/>
          <c:x val="0.42641920373199466"/>
          <c:y val="0"/>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БЮДЖЕТ 2020 года</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9DE-4F0C-AC53-751621A1F4E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9DE-4F0C-AC53-751621A1F4E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9DE-4F0C-AC53-751621A1F4E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9DE-4F0C-AC53-751621A1F4EB}"/>
              </c:ext>
            </c:extLst>
          </c:dPt>
          <c:dLbls>
            <c:dLbl>
              <c:idx val="0"/>
              <c:layout>
                <c:manualLayout>
                  <c:x val="6.4244831211307085E-2"/>
                  <c:y val="-2.3247060170447378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DE-4F0C-AC53-751621A1F4EB}"/>
                </c:ext>
              </c:extLst>
            </c:dLbl>
            <c:dLbl>
              <c:idx val="1"/>
              <c:layout>
                <c:manualLayout>
                  <c:x val="6.7749094731923754E-2"/>
                  <c:y val="-1.479358374483030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9DE-4F0C-AC53-751621A1F4EB}"/>
                </c:ext>
              </c:extLst>
            </c:dLbl>
            <c:dLbl>
              <c:idx val="2"/>
              <c:layout>
                <c:manualLayout>
                  <c:x val="-6.4244831211307113E-2"/>
                  <c:y val="-3.381390570246895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9DE-4F0C-AC53-751621A1F4EB}"/>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4-89DE-4F0C-AC53-751621A1F4E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Дефицит 3,6%</c:v>
                </c:pt>
                <c:pt idx="1">
                  <c:v>Доходы 46,4%</c:v>
                </c:pt>
                <c:pt idx="2">
                  <c:v>Расходы 50%</c:v>
                </c:pt>
              </c:strCache>
            </c:strRef>
          </c:cat>
          <c:val>
            <c:numRef>
              <c:f>Лист1!$B$2:$B$5</c:f>
              <c:numCache>
                <c:formatCode>0.00%</c:formatCode>
                <c:ptCount val="4"/>
                <c:pt idx="0">
                  <c:v>3.5999999999999997E-2</c:v>
                </c:pt>
                <c:pt idx="1">
                  <c:v>0.46400000000000002</c:v>
                </c:pt>
                <c:pt idx="2" formatCode="0%">
                  <c:v>0.5</c:v>
                </c:pt>
              </c:numCache>
            </c:numRef>
          </c:val>
          <c:extLst>
            <c:ext xmlns:c16="http://schemas.microsoft.com/office/drawing/2014/chart" uri="{C3380CC4-5D6E-409C-BE32-E72D297353CC}">
              <c16:uniqueId val="{00000000-89DE-4F0C-AC53-751621A1F4EB}"/>
            </c:ext>
          </c:extLst>
        </c:ser>
        <c:dLbls>
          <c:dLblPos val="outEnd"/>
          <c:showLegendKey val="0"/>
          <c:showVal val="0"/>
          <c:showCatName val="1"/>
          <c:showSerName val="0"/>
          <c:showPercent val="0"/>
          <c:showBubbleSize val="0"/>
          <c:showLeaderLines val="1"/>
        </c:dLbls>
        <c:firstSliceAng val="42"/>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a:t>54784,27 </a:t>
            </a:r>
            <a:r>
              <a:rPr lang="ru-RU" dirty="0" err="1"/>
              <a:t>тыс.руб</a:t>
            </a:r>
            <a:r>
              <a:rPr lang="ru-RU" dirty="0"/>
              <a:t>.</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25688981930855259"/>
          <c:y val="0.15809939972321604"/>
          <c:w val="0.45236986772986237"/>
          <c:h val="0.75171144489964048"/>
        </c:manualLayout>
      </c:layout>
      <c:pieChart>
        <c:varyColors val="1"/>
        <c:ser>
          <c:idx val="0"/>
          <c:order val="0"/>
          <c:tx>
            <c:strRef>
              <c:f>Лист1!$B$1</c:f>
              <c:strCache>
                <c:ptCount val="1"/>
                <c:pt idx="0">
                  <c:v>259 млн.  627,57 тыс.руб.</c:v>
                </c:pt>
              </c:strCache>
            </c:strRef>
          </c:tx>
          <c:spPr>
            <a:ln>
              <a:solidFill>
                <a:schemeClr val="accent1"/>
              </a:solidFill>
            </a:ln>
          </c:spPr>
          <c:dPt>
            <c:idx val="0"/>
            <c:bubble3D val="0"/>
            <c:spPr>
              <a:solidFill>
                <a:schemeClr val="accent1"/>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C44-4E59-92C6-545CFAFD0117}"/>
              </c:ext>
            </c:extLst>
          </c:dPt>
          <c:dPt>
            <c:idx val="1"/>
            <c:bubble3D val="0"/>
            <c:spPr>
              <a:solidFill>
                <a:schemeClr val="accent2"/>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C44-4E59-92C6-545CFAFD0117}"/>
              </c:ext>
            </c:extLst>
          </c:dPt>
          <c:dPt>
            <c:idx val="2"/>
            <c:bubble3D val="0"/>
            <c:spPr>
              <a:solidFill>
                <a:schemeClr val="accent3"/>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C44-4E59-92C6-545CFAFD0117}"/>
              </c:ext>
            </c:extLst>
          </c:dPt>
          <c:dPt>
            <c:idx val="3"/>
            <c:bubble3D val="0"/>
            <c:spPr>
              <a:solidFill>
                <a:schemeClr val="accent4"/>
              </a:solidFill>
              <a:ln>
                <a:solidFill>
                  <a:schemeClr val="accent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C44-4E59-92C6-545CFAFD0117}"/>
              </c:ext>
            </c:extLst>
          </c:dPt>
          <c:dLbls>
            <c:dLbl>
              <c:idx val="0"/>
              <c:layout>
                <c:manualLayout>
                  <c:x val="5.49182476474986E-2"/>
                  <c:y val="1.171874927911228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048719734620875"/>
                      <c:h val="0.17953123895600154"/>
                    </c:manualLayout>
                  </c15:layout>
                </c:ext>
                <c:ext xmlns:c16="http://schemas.microsoft.com/office/drawing/2014/chart" uri="{C3380CC4-5D6E-409C-BE32-E72D297353CC}">
                  <c16:uniqueId val="{00000004-9C44-4E59-92C6-545CFAFD0117}"/>
                </c:ext>
              </c:extLst>
            </c:dLbl>
            <c:dLbl>
              <c:idx val="1"/>
              <c:layout>
                <c:manualLayout>
                  <c:x val="-3.9942625732699195E-2"/>
                  <c:y val="-7.734383751575803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9834978843441467"/>
                      <c:h val="0.136406241608868"/>
                    </c:manualLayout>
                  </c15:layout>
                </c:ext>
                <c:ext xmlns:c16="http://schemas.microsoft.com/office/drawing/2014/chart" uri="{C3380CC4-5D6E-409C-BE32-E72D297353CC}">
                  <c16:uniqueId val="{00000001-9C44-4E59-92C6-545CFAFD0117}"/>
                </c:ext>
              </c:extLst>
            </c:dLbl>
            <c:dLbl>
              <c:idx val="2"/>
              <c:layout>
                <c:manualLayout>
                  <c:x val="5.0491654610221877E-2"/>
                  <c:y val="1.64063412643736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058849660717657"/>
                      <c:h val="9.3281244261734467E-2"/>
                    </c:manualLayout>
                  </c15:layout>
                </c:ext>
                <c:ext xmlns:c16="http://schemas.microsoft.com/office/drawing/2014/chart" uri="{C3380CC4-5D6E-409C-BE32-E72D297353CC}">
                  <c16:uniqueId val="{00000003-9C44-4E59-92C6-545CFAFD0117}"/>
                </c:ext>
              </c:extLst>
            </c:dLbl>
            <c:dLbl>
              <c:idx val="3"/>
              <c:layout>
                <c:manualLayout>
                  <c:x val="3.537411462160852E-2"/>
                  <c:y val="-2.812490599625332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897737747520626"/>
                      <c:h val="0.136406241608868"/>
                    </c:manualLayout>
                  </c15:layout>
                </c:ext>
                <c:ext xmlns:c16="http://schemas.microsoft.com/office/drawing/2014/chart" uri="{C3380CC4-5D6E-409C-BE32-E72D297353CC}">
                  <c16:uniqueId val="{00000002-9C44-4E59-92C6-545CFAFD01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Жилищное хозяйство - 1684,30 тыс.руб.</c:v>
                </c:pt>
                <c:pt idx="1">
                  <c:v>Коммунальное хозяйство - 37163,78 тыс.руб.</c:v>
                </c:pt>
                <c:pt idx="2">
                  <c:v>Благоустройство - 7713,19 тыс.руб.</c:v>
                </c:pt>
                <c:pt idx="3">
                  <c:v>Другие вопросы в области ЖКХ - 8223,00 тыс.руб.</c:v>
                </c:pt>
              </c:strCache>
            </c:strRef>
          </c:cat>
          <c:val>
            <c:numRef>
              <c:f>Лист1!$B$2:$B$5</c:f>
              <c:numCache>
                <c:formatCode>General</c:formatCode>
                <c:ptCount val="4"/>
                <c:pt idx="0">
                  <c:v>1684.3</c:v>
                </c:pt>
                <c:pt idx="1">
                  <c:v>37163.78</c:v>
                </c:pt>
                <c:pt idx="2">
                  <c:v>7713.19</c:v>
                </c:pt>
                <c:pt idx="3">
                  <c:v>8223</c:v>
                </c:pt>
              </c:numCache>
            </c:numRef>
          </c:val>
          <c:extLst>
            <c:ext xmlns:c16="http://schemas.microsoft.com/office/drawing/2014/chart" uri="{C3380CC4-5D6E-409C-BE32-E72D297353CC}">
              <c16:uniqueId val="{00000000-9C44-4E59-92C6-545CFAFD0117}"/>
            </c:ext>
          </c:extLst>
        </c:ser>
        <c:dLbls>
          <c:dLblPos val="outEnd"/>
          <c:showLegendKey val="0"/>
          <c:showVal val="0"/>
          <c:showCatName val="1"/>
          <c:showSerName val="0"/>
          <c:showPercent val="0"/>
          <c:showBubbleSize val="0"/>
          <c:showLeaderLines val="1"/>
        </c:dLbls>
        <c:firstSliceAng val="114"/>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a:t>15439,20 тыс. руб.</a:t>
            </a:r>
          </a:p>
        </c:rich>
      </c:tx>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15439,20 тыс. руб.</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01E-4059-8DC7-6BBA11B0C64F}"/>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01E-4059-8DC7-6BBA11B0C64F}"/>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01E-4059-8DC7-6BBA11B0C64F}"/>
              </c:ext>
            </c:extLst>
          </c:dPt>
          <c:dLbls>
            <c:dLbl>
              <c:idx val="0"/>
              <c:layout>
                <c:manualLayout>
                  <c:x val="1.9373587342589604E-2"/>
                  <c:y val="2.3307589152904941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fld id="{E89D9000-F1C0-4659-B209-E1971BFB9F4F}" type="CATEGORYNAME">
                      <a:rPr lang="ru-RU" smtClean="0"/>
                      <a:pPr>
                        <a:defRPr sz="1800">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8742910856129456"/>
                      <c:h val="0.24822582447843763"/>
                    </c:manualLayout>
                  </c15:layout>
                  <c15:dlblFieldTable/>
                  <c15:showDataLabelsRange val="0"/>
                </c:ext>
                <c:ext xmlns:c16="http://schemas.microsoft.com/office/drawing/2014/chart" uri="{C3380CC4-5D6E-409C-BE32-E72D297353CC}">
                  <c16:uniqueId val="{00000002-301E-4059-8DC7-6BBA11B0C64F}"/>
                </c:ext>
              </c:extLst>
            </c:dLbl>
            <c:dLbl>
              <c:idx val="1"/>
              <c:layout>
                <c:manualLayout>
                  <c:x val="3.7199864727764723E-2"/>
                  <c:y val="2.3307589152904828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fld id="{44B1D289-3B0E-40AC-9CF8-D306AD64E829}" type="CATEGORYNAME">
                      <a:rPr lang="ru-RU" sz="1800">
                        <a:solidFill>
                          <a:schemeClr val="accent4"/>
                        </a:solidFill>
                      </a:rPr>
                      <a:pPr>
                        <a:defRPr sz="1800">
                          <a:solidFill>
                            <a:schemeClr val="accent2"/>
                          </a:solidFill>
                          <a:latin typeface="Times New Roman" panose="02020603050405020304" pitchFamily="18" charset="0"/>
                          <a:cs typeface="Times New Roman" panose="02020603050405020304" pitchFamily="18" charset="0"/>
                        </a:defRPr>
                      </a:pPr>
                      <a:t>[ИМЯ КАТЕГОРИИ]</a:t>
                    </a:fld>
                    <a:r>
                      <a:rPr lang="ru-RU" sz="1800" baseline="0" dirty="0">
                        <a:solidFill>
                          <a:schemeClr val="accent4"/>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944413230050674"/>
                      <c:h val="0.22515112769273765"/>
                    </c:manualLayout>
                  </c15:layout>
                  <c15:dlblFieldTable/>
                  <c15:showDataLabelsRange val="0"/>
                </c:ext>
                <c:ext xmlns:c16="http://schemas.microsoft.com/office/drawing/2014/chart" uri="{C3380CC4-5D6E-409C-BE32-E72D297353CC}">
                  <c16:uniqueId val="{00000001-301E-4059-8DC7-6BBA11B0C64F}"/>
                </c:ext>
              </c:extLst>
            </c:dLbl>
            <c:dLbl>
              <c:idx val="2"/>
              <c:layout>
                <c:manualLayout>
                  <c:x val="-3.4872457216661282E-2"/>
                  <c:y val="-4.6614260684190549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fld id="{84C6F39C-2E3D-4AA2-B7D0-78756EF7C971}" type="CATEGORYNAME">
                      <a:rPr lang="ru-RU" smtClean="0">
                        <a:solidFill>
                          <a:srgbClr val="00B050"/>
                        </a:solidFill>
                      </a:rPr>
                      <a:pPr>
                        <a:defRPr sz="1800">
                          <a:solidFill>
                            <a:srgbClr val="00B050"/>
                          </a:solidFill>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50"/>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205365110762512"/>
                      <c:h val="0.15173240538541116"/>
                    </c:manualLayout>
                  </c15:layout>
                  <c15:dlblFieldTable/>
                  <c15:showDataLabelsRange val="0"/>
                </c:ext>
                <c:ext xmlns:c16="http://schemas.microsoft.com/office/drawing/2014/chart" uri="{C3380CC4-5D6E-409C-BE32-E72D297353CC}">
                  <c16:uniqueId val="{00000003-301E-4059-8DC7-6BBA11B0C6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Физическая культура и спорт - 5065,00 тыс. руб.</c:v>
                </c:pt>
                <c:pt idx="1">
                  <c:v>Молодежная политика и оздоровление детей - 150,00 тыс. руб.</c:v>
                </c:pt>
                <c:pt idx="2">
                  <c:v>КУЛЬТУРА - 10194,2 тыс. руб.</c:v>
                </c:pt>
              </c:strCache>
            </c:strRef>
          </c:cat>
          <c:val>
            <c:numRef>
              <c:f>Лист1!$B$2:$B$4</c:f>
              <c:numCache>
                <c:formatCode>General</c:formatCode>
                <c:ptCount val="3"/>
                <c:pt idx="0">
                  <c:v>5065</c:v>
                </c:pt>
                <c:pt idx="1">
                  <c:v>150</c:v>
                </c:pt>
                <c:pt idx="2">
                  <c:v>10194.200000000001</c:v>
                </c:pt>
              </c:numCache>
            </c:numRef>
          </c:val>
          <c:extLst>
            <c:ext xmlns:c16="http://schemas.microsoft.com/office/drawing/2014/chart" uri="{C3380CC4-5D6E-409C-BE32-E72D297353CC}">
              <c16:uniqueId val="{00000000-301E-4059-8DC7-6BBA11B0C64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2400" b="1" i="0" u="none" strike="noStrike" baseline="0" dirty="0" smtClean="0">
                <a:effectLst/>
              </a:rPr>
              <a:t>73 599,17 </a:t>
            </a:r>
            <a:r>
              <a:rPr lang="ru-RU" sz="2400" b="1" i="0" u="none" strike="noStrike" baseline="0" dirty="0" err="1" smtClean="0">
                <a:effectLst/>
              </a:rPr>
              <a:t>тыс.руб</a:t>
            </a:r>
            <a:r>
              <a:rPr lang="ru-RU" sz="2400" b="0" i="0" u="none" strike="noStrike" baseline="0" dirty="0" smtClean="0"/>
              <a:t> </a:t>
            </a:r>
            <a:endParaRPr lang="en-US" sz="2400" b="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42820529855643047"/>
          <c:y val="7.5599140775529762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73 599,17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B3-4EA6-B342-35D9ABB392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B3-4EA6-B342-35D9ABB392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B3-4EA6-B342-35D9ABB392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B3-4EA6-B342-35D9ABB3920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B3-4EA6-B342-35D9ABB3920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B3-4EA6-B342-35D9ABB3920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CB3-4EA6-B342-35D9ABB3920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CB3-4EA6-B342-35D9ABB39202}"/>
              </c:ext>
            </c:extLst>
          </c:dPt>
          <c:dLbls>
            <c:dLbl>
              <c:idx val="0"/>
              <c:layout>
                <c:manualLayout>
                  <c:x val="3.7445045931758528E-2"/>
                  <c:y val="-1.3666246695955382E-2"/>
                </c:manualLayout>
              </c:layout>
              <c:tx>
                <c:rich>
                  <a:bodyPr/>
                  <a:lstStyle/>
                  <a:p>
                    <a:fld id="{630921BB-DFEB-44E9-8105-9EA9032D138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CB3-4EA6-B342-35D9ABB39202}"/>
                </c:ext>
              </c:extLst>
            </c:dLbl>
            <c:dLbl>
              <c:idx val="1"/>
              <c:layout>
                <c:manualLayout>
                  <c:x val="-2.076295931758531E-2"/>
                  <c:y val="0.13835763097473414"/>
                </c:manualLayout>
              </c:layout>
              <c:tx>
                <c:rich>
                  <a:bodyPr/>
                  <a:lstStyle/>
                  <a:p>
                    <a:fld id="{4B215F7B-A2C2-4DB8-B6E7-46126BECBD9F}"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CB3-4EA6-B342-35D9ABB39202}"/>
                </c:ext>
              </c:extLst>
            </c:dLbl>
            <c:dLbl>
              <c:idx val="2"/>
              <c:layout>
                <c:manualLayout>
                  <c:x val="-4.3148211942257229E-2"/>
                  <c:y val="7.0172992141411372E-2"/>
                </c:manualLayout>
              </c:layout>
              <c:tx>
                <c:rich>
                  <a:bodyPr/>
                  <a:lstStyle/>
                  <a:p>
                    <a:fld id="{2F3E5322-0121-45D1-8146-3770E56CE3C4}"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CB3-4EA6-B342-35D9ABB39202}"/>
                </c:ext>
              </c:extLst>
            </c:dLbl>
            <c:dLbl>
              <c:idx val="3"/>
              <c:layout>
                <c:manualLayout>
                  <c:x val="-9.3937007874015741E-3"/>
                  <c:y val="-5.302560194446207E-2"/>
                </c:manualLayout>
              </c:layout>
              <c:tx>
                <c:rich>
                  <a:bodyPr/>
                  <a:lstStyle/>
                  <a:p>
                    <a:fld id="{AE745BF1-6D72-46BB-B8FC-67973F0A16B3}"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ACB3-4EA6-B342-35D9ABB39202}"/>
                </c:ext>
              </c:extLst>
            </c:dLbl>
            <c:dLbl>
              <c:idx val="4"/>
              <c:layout>
                <c:manualLayout>
                  <c:x val="-1.8276984908136503E-2"/>
                  <c:y val="-9.7057509027511008E-2"/>
                </c:manualLayout>
              </c:layout>
              <c:tx>
                <c:rich>
                  <a:bodyPr/>
                  <a:lstStyle/>
                  <a:p>
                    <a:fld id="{97A8B531-FE1B-4C55-89D8-875B84201CD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ACB3-4EA6-B342-35D9ABB39202}"/>
                </c:ext>
              </c:extLst>
            </c:dLbl>
            <c:dLbl>
              <c:idx val="5"/>
              <c:layout>
                <c:manualLayout>
                  <c:x val="1.4477280183727034E-2"/>
                  <c:y val="-4.4138759066730718E-2"/>
                </c:manualLayout>
              </c:layout>
              <c:tx>
                <c:rich>
                  <a:bodyPr/>
                  <a:lstStyle/>
                  <a:p>
                    <a:fld id="{E4ED50C4-B750-4873-8877-4F54EDFE0AF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ACB3-4EA6-B342-35D9ABB39202}"/>
                </c:ext>
              </c:extLst>
            </c:dLbl>
            <c:dLbl>
              <c:idx val="6"/>
              <c:layout>
                <c:manualLayout>
                  <c:x val="4.7279773622047241E-3"/>
                  <c:y val="-3.3664475707123068E-2"/>
                </c:manualLayout>
              </c:layout>
              <c:tx>
                <c:rich>
                  <a:bodyPr/>
                  <a:lstStyle/>
                  <a:p>
                    <a:fld id="{2946FA4F-2DEA-4CD5-A688-B4D392B001F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ACB3-4EA6-B342-35D9ABB39202}"/>
                </c:ext>
              </c:extLst>
            </c:dLbl>
            <c:dLbl>
              <c:idx val="7"/>
              <c:layout>
                <c:manualLayout>
                  <c:x val="8.35785761154848E-3"/>
                  <c:y val="-1.908902844528795E-2"/>
                </c:manualLayout>
              </c:layout>
              <c:tx>
                <c:rich>
                  <a:bodyPr/>
                  <a:lstStyle/>
                  <a:p>
                    <a:fld id="{3D1875AD-7D40-48BC-B017-2DA69A134E1D}"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1580594679186229"/>
                      <c:h val="7.0032561315146777E-2"/>
                    </c:manualLayout>
                  </c15:layout>
                  <c15:dlblFieldTable/>
                  <c15:showDataLabelsRange val="0"/>
                </c:ext>
                <c:ext xmlns:c16="http://schemas.microsoft.com/office/drawing/2014/chart" uri="{C3380CC4-5D6E-409C-BE32-E72D297353CC}">
                  <c16:uniqueId val="{0000000F-ACB3-4EA6-B342-35D9ABB3920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Федеральный проект "Содействие развитию инфраструктуры субъектов Российской Федерации (муниципальных образований)"</c:v>
                </c:pt>
                <c:pt idx="1">
                  <c:v>Комплекс процессных мероприятий «Создание условий для устойчивого экономического развития»</c:v>
                </c:pt>
                <c:pt idx="2">
                  <c:v>Комплекс процессных мероприятий «Обеспечение безопасности»</c:v>
                </c:pt>
                <c:pt idx="3">
                  <c:v>Комплекс процессных мероприятий «Содержание и развитие улично-дорожной сети»</c:v>
                </c:pt>
                <c:pt idx="4">
                  <c:v>Комплекс процессных мероприятий «ЖКХ и благоустройство территории»</c:v>
                </c:pt>
                <c:pt idx="5">
                  <c:v>Комплекс процессных мероприятий «Развитие культуры, организация праздничных мероприятий»</c:v>
                </c:pt>
                <c:pt idx="6">
                  <c:v>Комплекс процессных мероприятий «Развитие физической культуры, спорта и молодежной политики»</c:v>
                </c:pt>
                <c:pt idx="7">
                  <c:v>Комплекс процессных мероприятий "Энергосбережение и повышение энергетической эффективности"</c:v>
                </c:pt>
              </c:strCache>
            </c:strRef>
          </c:cat>
          <c:val>
            <c:numRef>
              <c:f>Лист1!$B$2:$B$9</c:f>
              <c:numCache>
                <c:formatCode>#,##0.00</c:formatCode>
                <c:ptCount val="8"/>
                <c:pt idx="0">
                  <c:v>35262.550000000003</c:v>
                </c:pt>
                <c:pt idx="1">
                  <c:v>632</c:v>
                </c:pt>
                <c:pt idx="2">
                  <c:v>540</c:v>
                </c:pt>
                <c:pt idx="3">
                  <c:v>3725.1684999999998</c:v>
                </c:pt>
                <c:pt idx="4">
                  <c:v>17780.253000000001</c:v>
                </c:pt>
                <c:pt idx="5">
                  <c:v>10194.200000000001</c:v>
                </c:pt>
                <c:pt idx="6">
                  <c:v>5215</c:v>
                </c:pt>
                <c:pt idx="7">
                  <c:v>250</c:v>
                </c:pt>
              </c:numCache>
            </c:numRef>
          </c:val>
          <c:extLst>
            <c:ext xmlns:c16="http://schemas.microsoft.com/office/drawing/2014/chart" uri="{C3380CC4-5D6E-409C-BE32-E72D297353CC}">
              <c16:uniqueId val="{00000010-ACB3-4EA6-B342-35D9ABB39202}"/>
            </c:ext>
          </c:extLst>
        </c:ser>
        <c:dLbls>
          <c:showLegendKey val="0"/>
          <c:showVal val="0"/>
          <c:showCatName val="0"/>
          <c:showSerName val="0"/>
          <c:showPercent val="0"/>
          <c:showBubbleSize val="0"/>
          <c:showLeaderLines val="1"/>
        </c:dLbls>
        <c:firstSliceAng val="73"/>
      </c:pieChart>
      <c:spPr>
        <a:noFill/>
        <a:ln>
          <a:noFill/>
        </a:ln>
        <a:effectLst/>
      </c:spPr>
    </c:plotArea>
    <c:legend>
      <c:legendPos val="r"/>
      <c:layout>
        <c:manualLayout>
          <c:xMode val="edge"/>
          <c:yMode val="edge"/>
          <c:x val="0.63906217191601045"/>
          <c:y val="2.1907915978514474E-2"/>
          <c:w val="0.34044217519685038"/>
          <c:h val="0.93551814821080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2400" b="1" i="0" u="none" strike="noStrike" baseline="0" dirty="0" smtClean="0">
                <a:effectLst/>
              </a:rPr>
              <a:t>34 017,00</a:t>
            </a:r>
            <a:r>
              <a:rPr lang="ru-RU" sz="2400" b="0" i="0" u="none" strike="noStrike" baseline="0" dirty="0" smtClean="0"/>
              <a:t> </a:t>
            </a:r>
            <a:r>
              <a:rPr lang="ru-RU" sz="2400" b="1" i="0" u="none" strike="noStrike" baseline="0" dirty="0" err="1" smtClean="0">
                <a:effectLst/>
              </a:rPr>
              <a:t>тыс.руб</a:t>
            </a:r>
            <a:r>
              <a:rPr lang="ru-RU" sz="2400" b="0" i="0" u="none" strike="noStrike" baseline="0" dirty="0" smtClean="0"/>
              <a:t> </a:t>
            </a:r>
            <a:endParaRPr lang="en-US" sz="2400" b="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42820529855643047"/>
          <c:y val="7.5599140775529762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34 017,00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E-4B37-9A86-EFE8EBD894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E-4B37-9A86-EFE8EBD894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E-4B37-9A86-EFE8EBD894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E-4B37-9A86-EFE8EBD894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E-4B37-9A86-EFE8EBD894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E-4B37-9A86-EFE8EBD894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E-4B37-9A86-EFE8EBD894CA}"/>
              </c:ext>
            </c:extLst>
          </c:dPt>
          <c:dLbls>
            <c:dLbl>
              <c:idx val="0"/>
              <c:layout>
                <c:manualLayout>
                  <c:x val="3.7445045931758528E-2"/>
                  <c:y val="-1.3666246695955382E-2"/>
                </c:manualLayout>
              </c:layout>
              <c:tx>
                <c:rich>
                  <a:bodyPr/>
                  <a:lstStyle/>
                  <a:p>
                    <a:fld id="{630921BB-DFEB-44E9-8105-9EA9032D138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03E-4B37-9A86-EFE8EBD894CA}"/>
                </c:ext>
              </c:extLst>
            </c:dLbl>
            <c:dLbl>
              <c:idx val="1"/>
              <c:layout>
                <c:manualLayout>
                  <c:x val="1.0487040682414699E-2"/>
                  <c:y val="5.5477615278781221E-2"/>
                </c:manualLayout>
              </c:layout>
              <c:tx>
                <c:rich>
                  <a:bodyPr/>
                  <a:lstStyle/>
                  <a:p>
                    <a:fld id="{4B215F7B-A2C2-4DB8-B6E7-46126BECBD9F}"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03E-4B37-9A86-EFE8EBD894CA}"/>
                </c:ext>
              </c:extLst>
            </c:dLbl>
            <c:dLbl>
              <c:idx val="2"/>
              <c:layout>
                <c:manualLayout>
                  <c:x val="-4.3148211942257229E-2"/>
                  <c:y val="7.0172992141411372E-2"/>
                </c:manualLayout>
              </c:layout>
              <c:tx>
                <c:rich>
                  <a:bodyPr/>
                  <a:lstStyle/>
                  <a:p>
                    <a:fld id="{2F3E5322-0121-45D1-8146-3770E56CE3C4}"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03E-4B37-9A86-EFE8EBD894CA}"/>
                </c:ext>
              </c:extLst>
            </c:dLbl>
            <c:dLbl>
              <c:idx val="3"/>
              <c:layout>
                <c:manualLayout>
                  <c:x val="-3.4393700787401581E-2"/>
                  <c:y val="-7.4415878911536434E-3"/>
                </c:manualLayout>
              </c:layout>
              <c:tx>
                <c:rich>
                  <a:bodyPr/>
                  <a:lstStyle/>
                  <a:p>
                    <a:fld id="{AE745BF1-6D72-46BB-B8FC-67973F0A16B3}"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03E-4B37-9A86-EFE8EBD894CA}"/>
                </c:ext>
              </c:extLst>
            </c:dLbl>
            <c:dLbl>
              <c:idx val="4"/>
              <c:layout>
                <c:manualLayout>
                  <c:x val="-5.6818651574803189E-2"/>
                  <c:y val="-3.0753407750299919E-2"/>
                </c:manualLayout>
              </c:layout>
              <c:tx>
                <c:rich>
                  <a:bodyPr/>
                  <a:lstStyle/>
                  <a:p>
                    <a:fld id="{97A8B531-FE1B-4C55-89D8-875B84201CD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03E-4B37-9A86-EFE8EBD894CA}"/>
                </c:ext>
              </c:extLst>
            </c:dLbl>
            <c:dLbl>
              <c:idx val="5"/>
              <c:layout>
                <c:manualLayout>
                  <c:x val="1.4477280183727034E-2"/>
                  <c:y val="-4.4138759066730718E-2"/>
                </c:manualLayout>
              </c:layout>
              <c:tx>
                <c:rich>
                  <a:bodyPr/>
                  <a:lstStyle/>
                  <a:p>
                    <a:fld id="{E4ED50C4-B750-4873-8877-4F54EDFE0AF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F03E-4B37-9A86-EFE8EBD894CA}"/>
                </c:ext>
              </c:extLst>
            </c:dLbl>
            <c:dLbl>
              <c:idx val="6"/>
              <c:layout>
                <c:manualLayout>
                  <c:x val="2.7644685039370079E-2"/>
                  <c:y val="-6.474452293943056E-2"/>
                </c:manualLayout>
              </c:layout>
              <c:tx>
                <c:rich>
                  <a:bodyPr/>
                  <a:lstStyle/>
                  <a:p>
                    <a:fld id="{2946FA4F-2DEA-4CD5-A688-B4D392B001F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F03E-4B37-9A86-EFE8EBD894C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Комплекс процессных мероприятий «Создание условий для устойчивого экономического развития»</c:v>
                </c:pt>
                <c:pt idx="1">
                  <c:v>Комплекс процессных мероприятий «Обеспечение безопасности»</c:v>
                </c:pt>
                <c:pt idx="2">
                  <c:v>Комплекс процессных мероприятий «Содержание и развитие улично-дорожной сети»</c:v>
                </c:pt>
                <c:pt idx="3">
                  <c:v>Комплекс процессных мероприятий «ЖКХ и благоустройство территории»</c:v>
                </c:pt>
                <c:pt idx="4">
                  <c:v>Комплекс процессных мероприятий «Развитие культуры, организация праздничных мероприятий»</c:v>
                </c:pt>
                <c:pt idx="5">
                  <c:v>Комплекс процессных мероприятий «Развитие физической культуры, спорта и молодежной политики»</c:v>
                </c:pt>
                <c:pt idx="6">
                  <c:v>Комплекс процессных мероприятий "Энергосбережение и повышение энергетической эффективности"</c:v>
                </c:pt>
              </c:strCache>
            </c:strRef>
          </c:cat>
          <c:val>
            <c:numRef>
              <c:f>Лист1!$B$2:$B$8</c:f>
              <c:numCache>
                <c:formatCode>#,##0.00</c:formatCode>
                <c:ptCount val="7"/>
                <c:pt idx="0">
                  <c:v>632</c:v>
                </c:pt>
                <c:pt idx="1">
                  <c:v>540</c:v>
                </c:pt>
                <c:pt idx="2">
                  <c:v>1100</c:v>
                </c:pt>
                <c:pt idx="3">
                  <c:v>16253</c:v>
                </c:pt>
                <c:pt idx="4">
                  <c:v>9937</c:v>
                </c:pt>
                <c:pt idx="5">
                  <c:v>5305</c:v>
                </c:pt>
                <c:pt idx="6">
                  <c:v>250</c:v>
                </c:pt>
              </c:numCache>
            </c:numRef>
          </c:val>
          <c:extLst>
            <c:ext xmlns:c16="http://schemas.microsoft.com/office/drawing/2014/chart" uri="{C3380CC4-5D6E-409C-BE32-E72D297353CC}">
              <c16:uniqueId val="{0000000E-F03E-4B37-9A86-EFE8EBD894CA}"/>
            </c:ext>
          </c:extLst>
        </c:ser>
        <c:dLbls>
          <c:showLegendKey val="0"/>
          <c:showVal val="0"/>
          <c:showCatName val="0"/>
          <c:showSerName val="0"/>
          <c:showPercent val="0"/>
          <c:showBubbleSize val="0"/>
          <c:showLeaderLines val="1"/>
        </c:dLbls>
        <c:firstSliceAng val="115"/>
      </c:pieChart>
      <c:spPr>
        <a:noFill/>
        <a:ln>
          <a:noFill/>
        </a:ln>
        <a:effectLst/>
      </c:spPr>
    </c:plotArea>
    <c:legend>
      <c:legendPos val="r"/>
      <c:layout>
        <c:manualLayout>
          <c:xMode val="edge"/>
          <c:yMode val="edge"/>
          <c:x val="0.65885383858267721"/>
          <c:y val="4.6771942870819469E-2"/>
          <c:w val="0.34044217519685038"/>
          <c:h val="0.93551814821080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2400" b="1" i="0" u="none" strike="noStrike" baseline="0" dirty="0" smtClean="0"/>
              <a:t>34 902,00</a:t>
            </a:r>
            <a:r>
              <a:rPr lang="ru-RU" sz="2400" b="1" i="0" u="none" strike="noStrike" baseline="0" dirty="0" smtClean="0">
                <a:effectLst/>
              </a:rPr>
              <a:t>тыс.руб</a:t>
            </a:r>
            <a:r>
              <a:rPr lang="ru-RU" sz="2400" b="0" i="0" u="none" strike="noStrike" baseline="0" dirty="0" smtClean="0"/>
              <a:t> </a:t>
            </a:r>
            <a:endParaRPr lang="en-US" sz="2400" b="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42820529855643047"/>
          <c:y val="7.5599140775529762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34 902,00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8F-44CC-91D4-9097AC6DF0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8F-44CC-91D4-9097AC6DF0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8F-44CC-91D4-9097AC6DF0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8F-44CC-91D4-9097AC6DF0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8F-44CC-91D4-9097AC6DF0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8F-44CC-91D4-9097AC6DF08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48F-44CC-91D4-9097AC6DF084}"/>
              </c:ext>
            </c:extLst>
          </c:dPt>
          <c:dLbls>
            <c:dLbl>
              <c:idx val="0"/>
              <c:layout>
                <c:manualLayout>
                  <c:x val="3.7445045931758528E-2"/>
                  <c:y val="-1.3666246695955382E-2"/>
                </c:manualLayout>
              </c:layout>
              <c:tx>
                <c:rich>
                  <a:bodyPr/>
                  <a:lstStyle/>
                  <a:p>
                    <a:fld id="{630921BB-DFEB-44E9-8105-9EA9032D138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48F-44CC-91D4-9097AC6DF084}"/>
                </c:ext>
              </c:extLst>
            </c:dLbl>
            <c:dLbl>
              <c:idx val="1"/>
              <c:layout>
                <c:manualLayout>
                  <c:x val="1.0487040682414699E-2"/>
                  <c:y val="5.5477615278781221E-2"/>
                </c:manualLayout>
              </c:layout>
              <c:tx>
                <c:rich>
                  <a:bodyPr/>
                  <a:lstStyle/>
                  <a:p>
                    <a:fld id="{4B215F7B-A2C2-4DB8-B6E7-46126BECBD9F}"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48F-44CC-91D4-9097AC6DF084}"/>
                </c:ext>
              </c:extLst>
            </c:dLbl>
            <c:dLbl>
              <c:idx val="2"/>
              <c:layout>
                <c:manualLayout>
                  <c:x val="-4.3148211942257229E-2"/>
                  <c:y val="7.0172992141411372E-2"/>
                </c:manualLayout>
              </c:layout>
              <c:tx>
                <c:rich>
                  <a:bodyPr/>
                  <a:lstStyle/>
                  <a:p>
                    <a:fld id="{2F3E5322-0121-45D1-8146-3770E56CE3C4}"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C48F-44CC-91D4-9097AC6DF084}"/>
                </c:ext>
              </c:extLst>
            </c:dLbl>
            <c:dLbl>
              <c:idx val="3"/>
              <c:layout>
                <c:manualLayout>
                  <c:x val="-3.4393700787401581E-2"/>
                  <c:y val="-7.4415878911536434E-3"/>
                </c:manualLayout>
              </c:layout>
              <c:tx>
                <c:rich>
                  <a:bodyPr/>
                  <a:lstStyle/>
                  <a:p>
                    <a:fld id="{AE745BF1-6D72-46BB-B8FC-67973F0A16B3}"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C48F-44CC-91D4-9097AC6DF084}"/>
                </c:ext>
              </c:extLst>
            </c:dLbl>
            <c:dLbl>
              <c:idx val="4"/>
              <c:layout>
                <c:manualLayout>
                  <c:x val="-5.6818651574803189E-2"/>
                  <c:y val="-3.0753407750299919E-2"/>
                </c:manualLayout>
              </c:layout>
              <c:tx>
                <c:rich>
                  <a:bodyPr/>
                  <a:lstStyle/>
                  <a:p>
                    <a:fld id="{97A8B531-FE1B-4C55-89D8-875B84201CD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C48F-44CC-91D4-9097AC6DF084}"/>
                </c:ext>
              </c:extLst>
            </c:dLbl>
            <c:dLbl>
              <c:idx val="5"/>
              <c:layout>
                <c:manualLayout>
                  <c:x val="1.4477280183727034E-2"/>
                  <c:y val="-4.4138759066730718E-2"/>
                </c:manualLayout>
              </c:layout>
              <c:tx>
                <c:rich>
                  <a:bodyPr/>
                  <a:lstStyle/>
                  <a:p>
                    <a:fld id="{E4ED50C4-B750-4873-8877-4F54EDFE0AFA}"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C48F-44CC-91D4-9097AC6DF084}"/>
                </c:ext>
              </c:extLst>
            </c:dLbl>
            <c:dLbl>
              <c:idx val="6"/>
              <c:layout>
                <c:manualLayout>
                  <c:x val="2.7644685039370079E-2"/>
                  <c:y val="-6.474452293943056E-2"/>
                </c:manualLayout>
              </c:layout>
              <c:tx>
                <c:rich>
                  <a:bodyPr/>
                  <a:lstStyle/>
                  <a:p>
                    <a:fld id="{2946FA4F-2DEA-4CD5-A688-B4D392B001F0}" type="VALUE">
                      <a:rPr lang="ru-RU" smtClean="0"/>
                      <a:pPr/>
                      <a:t>[ЗНАЧЕНИЕ]</a:t>
                    </a:fld>
                    <a:r>
                      <a:rPr lang="ru-RU" dirty="0" smtClean="0"/>
                      <a:t> </a:t>
                    </a:r>
                    <a:r>
                      <a:rPr lang="ru-RU" dirty="0" err="1" smtClean="0"/>
                      <a:t>тыс.руб</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C48F-44CC-91D4-9097AC6DF0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Комплекс процессных мероприятий «Создание условий для устойчивого экономического развития»</c:v>
                </c:pt>
                <c:pt idx="1">
                  <c:v>Комплекс процессных мероприятий «Обеспечение безопасности»</c:v>
                </c:pt>
                <c:pt idx="2">
                  <c:v>Комплекс процессных мероприятий «Содержание и развитие улично-дорожной сети»</c:v>
                </c:pt>
                <c:pt idx="3">
                  <c:v>Комплекс процессных мероприятий «ЖКХ и благоустройство территории»</c:v>
                </c:pt>
                <c:pt idx="4">
                  <c:v>Комплекс процессных мероприятий «Развитие культуры, организация праздничных мероприятий»</c:v>
                </c:pt>
                <c:pt idx="5">
                  <c:v>Комплекс процессных мероприятий «Развитие физической культуры, спорта и молодежной политики»</c:v>
                </c:pt>
                <c:pt idx="6">
                  <c:v>Комплекс процессных мероприятий "Энергосбережение и повышение энергетической эффективности"</c:v>
                </c:pt>
              </c:strCache>
            </c:strRef>
          </c:cat>
          <c:val>
            <c:numRef>
              <c:f>Лист1!$B$2:$B$8</c:f>
              <c:numCache>
                <c:formatCode>#,##0.00</c:formatCode>
                <c:ptCount val="7"/>
                <c:pt idx="0">
                  <c:v>632</c:v>
                </c:pt>
                <c:pt idx="1">
                  <c:v>540</c:v>
                </c:pt>
                <c:pt idx="2">
                  <c:v>1100</c:v>
                </c:pt>
                <c:pt idx="3">
                  <c:v>16383</c:v>
                </c:pt>
                <c:pt idx="4">
                  <c:v>10587</c:v>
                </c:pt>
                <c:pt idx="5">
                  <c:v>5410</c:v>
                </c:pt>
                <c:pt idx="6">
                  <c:v>250</c:v>
                </c:pt>
              </c:numCache>
            </c:numRef>
          </c:val>
          <c:extLst>
            <c:ext xmlns:c16="http://schemas.microsoft.com/office/drawing/2014/chart" uri="{C3380CC4-5D6E-409C-BE32-E72D297353CC}">
              <c16:uniqueId val="{0000000E-C48F-44CC-91D4-9097AC6DF084}"/>
            </c:ext>
          </c:extLst>
        </c:ser>
        <c:dLbls>
          <c:showLegendKey val="0"/>
          <c:showVal val="0"/>
          <c:showCatName val="0"/>
          <c:showSerName val="0"/>
          <c:showPercent val="0"/>
          <c:showBubbleSize val="0"/>
          <c:showLeaderLines val="1"/>
        </c:dLbls>
        <c:firstSliceAng val="115"/>
      </c:pieChart>
      <c:spPr>
        <a:noFill/>
        <a:ln>
          <a:noFill/>
        </a:ln>
        <a:effectLst/>
      </c:spPr>
    </c:plotArea>
    <c:legend>
      <c:legendPos val="r"/>
      <c:layout>
        <c:manualLayout>
          <c:xMode val="edge"/>
          <c:yMode val="edge"/>
          <c:x val="0.65885383858267721"/>
          <c:y val="4.6771942870819469E-2"/>
          <c:w val="0.34044217519685038"/>
          <c:h val="0.93551814821080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87109,31 </a:t>
            </a:r>
            <a:r>
              <a:rPr lang="ru-RU" dirty="0" err="1"/>
              <a:t>тыс.руб</a:t>
            </a:r>
            <a:r>
              <a:rPr lang="ru-RU" dirty="0"/>
              <a:t>.</a:t>
            </a:r>
          </a:p>
        </c:rich>
      </c:tx>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87109,31 тыс.руб.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DDA-4CD0-870B-A9B01EE7009A}"/>
              </c:ext>
            </c:extLst>
          </c:dPt>
          <c:dPt>
            <c:idx val="1"/>
            <c:bubble3D val="0"/>
            <c:explosion val="11"/>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DDA-4CD0-870B-A9B01EE7009A}"/>
              </c:ext>
            </c:extLst>
          </c:dPt>
          <c:dLbls>
            <c:dLbl>
              <c:idx val="0"/>
              <c:layout>
                <c:manualLayout>
                  <c:x val="6.6357589242562728E-2"/>
                  <c:y val="-5.7243657103435271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54848951246528"/>
                      <c:h val="0.18789968931432457"/>
                    </c:manualLayout>
                  </c15:layout>
                </c:ext>
                <c:ext xmlns:c16="http://schemas.microsoft.com/office/drawing/2014/chart" uri="{C3380CC4-5D6E-409C-BE32-E72D297353CC}">
                  <c16:uniqueId val="{00000002-4DDA-4CD0-870B-A9B01EE7009A}"/>
                </c:ext>
              </c:extLst>
            </c:dLbl>
            <c:dLbl>
              <c:idx val="1"/>
              <c:layout>
                <c:manualLayout>
                  <c:x val="-1.7349179476004492E-2"/>
                  <c:y val="2.376151804293527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049688459622435"/>
                      <c:h val="0.25484236605528521"/>
                    </c:manualLayout>
                  </c15:layout>
                </c:ext>
                <c:ext xmlns:c16="http://schemas.microsoft.com/office/drawing/2014/chart" uri="{C3380CC4-5D6E-409C-BE32-E72D297353CC}">
                  <c16:uniqueId val="{00000001-4DDA-4CD0-870B-A9B01EE700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32721 тыс. руб.</c:v>
                </c:pt>
                <c:pt idx="1">
                  <c:v>Безвозмездные поступления от других бюджетов 54388,31 тыс. руб.</c:v>
                </c:pt>
              </c:strCache>
            </c:strRef>
          </c:cat>
          <c:val>
            <c:numRef>
              <c:f>Лист1!$B$2:$B$3</c:f>
              <c:numCache>
                <c:formatCode>General</c:formatCode>
                <c:ptCount val="2"/>
                <c:pt idx="0">
                  <c:v>32721</c:v>
                </c:pt>
                <c:pt idx="1">
                  <c:v>54388.31</c:v>
                </c:pt>
              </c:numCache>
            </c:numRef>
          </c:val>
          <c:extLst>
            <c:ext xmlns:c16="http://schemas.microsoft.com/office/drawing/2014/chart" uri="{C3380CC4-5D6E-409C-BE32-E72D297353CC}">
              <c16:uniqueId val="{00000000-4DDA-4CD0-870B-A9B01EE7009A}"/>
            </c:ext>
          </c:extLst>
        </c:ser>
        <c:dLbls>
          <c:dLblPos val="outEnd"/>
          <c:showLegendKey val="0"/>
          <c:showVal val="0"/>
          <c:showCatName val="1"/>
          <c:showSerName val="0"/>
          <c:showPercent val="0"/>
          <c:showBubbleSize val="0"/>
          <c:showLeaderLines val="1"/>
        </c:dLbls>
        <c:firstSliceAng val="56"/>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24453,95 тыс. руб.</a:t>
            </a:r>
          </a:p>
        </c:rich>
      </c:tx>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263-4C62-ACF4-3CEC5EF5619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7263-4C62-ACF4-3CEC5EF5619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263-4C62-ACF4-3CEC5EF5619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7263-4C62-ACF4-3CEC5EF56198}"/>
              </c:ext>
            </c:extLst>
          </c:dPt>
          <c:dLbls>
            <c:dLbl>
              <c:idx val="0"/>
              <c:layout>
                <c:manualLayout>
                  <c:x val="3.0347308081375826E-2"/>
                  <c:y val="-4.2979937844917441E-3"/>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fld id="{FE12EAD6-6FB9-4CA3-8202-98B540C2953F}" type="CATEGORYNAME">
                      <a:rPr lang="ru-RU"/>
                      <a:pPr>
                        <a:defRPr sz="2400">
                          <a:latin typeface="Times New Roman" panose="02020603050405020304" pitchFamily="18" charset="0"/>
                          <a:cs typeface="Times New Roman" panose="02020603050405020304" pitchFamily="18" charset="0"/>
                        </a:defRPr>
                      </a:pPr>
                      <a:t>[ИМЯ КАТЕГОРИИ]</a:t>
                    </a:fld>
                    <a:r>
                      <a:rPr lang="ru-RU" baseline="0" dirty="0"/>
                      <a:t>
</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7782398561312804"/>
                      <c:h val="0.30295492149054426"/>
                    </c:manualLayout>
                  </c15:layout>
                  <c15:dlblFieldTable/>
                  <c15:showDataLabelsRange val="0"/>
                </c:ext>
                <c:ext xmlns:c16="http://schemas.microsoft.com/office/drawing/2014/chart" uri="{C3380CC4-5D6E-409C-BE32-E72D297353CC}">
                  <c16:uniqueId val="{00000001-7263-4C62-ACF4-3CEC5EF56198}"/>
                </c:ext>
              </c:extLst>
            </c:dLbl>
            <c:dLbl>
              <c:idx val="1"/>
              <c:layout>
                <c:manualLayout>
                  <c:x val="-3.1471282454760038E-2"/>
                  <c:y val="-6.8767815945692326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fld id="{B302C0C4-FB0A-40EF-85B0-6DD5E984AD7B}" type="CATEGORYNAME">
                      <a:rPr lang="ru-RU" smtClean="0">
                        <a:solidFill>
                          <a:schemeClr val="accent2"/>
                        </a:solidFill>
                      </a:rPr>
                      <a:pPr>
                        <a:defRPr sz="2400">
                          <a:solidFill>
                            <a:schemeClr val="accent1"/>
                          </a:solidFill>
                          <a:latin typeface="Times New Roman" panose="02020603050405020304" pitchFamily="18" charset="0"/>
                          <a:cs typeface="Times New Roman" panose="02020603050405020304" pitchFamily="18" charset="0"/>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481852238965801"/>
                      <c:h val="0.18435178300749233"/>
                    </c:manualLayout>
                  </c15:layout>
                  <c15:dlblFieldTable/>
                  <c15:showDataLabelsRange val="0"/>
                </c:ext>
                <c:ext xmlns:c16="http://schemas.microsoft.com/office/drawing/2014/chart" uri="{C3380CC4-5D6E-409C-BE32-E72D297353CC}">
                  <c16:uniqueId val="{00000002-7263-4C62-ACF4-3CEC5EF56198}"/>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3-7263-4C62-ACF4-3CEC5EF56198}"/>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4-7263-4C62-ACF4-3CEC5EF5619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Налоговые доходы 16746 тыс. руб.</c:v>
                </c:pt>
                <c:pt idx="1">
                  <c:v>Неналоговые доходы 15975 тыс. руб.</c:v>
                </c:pt>
              </c:strCache>
            </c:strRef>
          </c:cat>
          <c:val>
            <c:numRef>
              <c:f>Лист1!$B$2:$B$5</c:f>
              <c:numCache>
                <c:formatCode>General</c:formatCode>
                <c:ptCount val="4"/>
                <c:pt idx="0">
                  <c:v>16746</c:v>
                </c:pt>
                <c:pt idx="1">
                  <c:v>15975</c:v>
                </c:pt>
              </c:numCache>
            </c:numRef>
          </c:val>
          <c:extLst>
            <c:ext xmlns:c16="http://schemas.microsoft.com/office/drawing/2014/chart" uri="{C3380CC4-5D6E-409C-BE32-E72D297353CC}">
              <c16:uniqueId val="{00000000-7263-4C62-ACF4-3CEC5EF5619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040-4B4D-92BD-0AB5D55847E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040-4B4D-92BD-0AB5D55847E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040-4B4D-92BD-0AB5D55847E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040-4B4D-92BD-0AB5D55847E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040-4B4D-92BD-0AB5D55847E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040-4B4D-92BD-0AB5D55847E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040-4B4D-92BD-0AB5D55847E6}"/>
              </c:ext>
            </c:extLst>
          </c:dPt>
          <c:dLbls>
            <c:dLbl>
              <c:idx val="0"/>
              <c:layout>
                <c:manualLayout>
                  <c:x val="-5.6250000000000001E-2"/>
                  <c:y val="2.0702013425663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040-4B4D-92BD-0AB5D55847E6}"/>
                </c:ext>
              </c:extLst>
            </c:dLbl>
            <c:dLbl>
              <c:idx val="1"/>
              <c:layout>
                <c:manualLayout>
                  <c:x val="6.9791666666666585E-2"/>
                  <c:y val="-4.2911850663825543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40-4B4D-92BD-0AB5D55847E6}"/>
                </c:ext>
              </c:extLst>
            </c:dLbl>
            <c:dLbl>
              <c:idx val="2"/>
              <c:layout>
                <c:manualLayout>
                  <c:x val="5.6250000000000001E-2"/>
                  <c:y val="-8.2808053702652911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040-4B4D-92BD-0AB5D55847E6}"/>
                </c:ext>
              </c:extLst>
            </c:dLbl>
            <c:dLbl>
              <c:idx val="3"/>
              <c:layout>
                <c:manualLayout>
                  <c:x val="4.3749999999999845E-2"/>
                  <c:y val="-2.0702013425663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40-4B4D-92BD-0AB5D55847E6}"/>
                </c:ext>
              </c:extLst>
            </c:dLbl>
            <c:dLbl>
              <c:idx val="4"/>
              <c:layout>
                <c:manualLayout>
                  <c:x val="7.0833333333333318E-2"/>
                  <c:y val="6.2106040276989679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497399934383201"/>
                      <c:h val="0.19666912754380064"/>
                    </c:manualLayout>
                  </c15:layout>
                </c:ext>
                <c:ext xmlns:c16="http://schemas.microsoft.com/office/drawing/2014/chart" uri="{C3380CC4-5D6E-409C-BE32-E72D297353CC}">
                  <c16:uniqueId val="{00000004-D040-4B4D-92BD-0AB5D55847E6}"/>
                </c:ext>
              </c:extLst>
            </c:dLbl>
            <c:dLbl>
              <c:idx val="5"/>
              <c:layout>
                <c:manualLayout>
                  <c:x val="6.3541666666666663E-2"/>
                  <c:y val="-2.898273729193865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051566601049869"/>
                      <c:h val="0.12048571813735996"/>
                    </c:manualLayout>
                  </c15:layout>
                </c:ext>
                <c:ext xmlns:c16="http://schemas.microsoft.com/office/drawing/2014/chart" uri="{C3380CC4-5D6E-409C-BE32-E72D297353CC}">
                  <c16:uniqueId val="{00000007-D040-4B4D-92BD-0AB5D55847E6}"/>
                </c:ext>
              </c:extLst>
            </c:dLbl>
            <c:dLbl>
              <c:idx val="6"/>
              <c:layout>
                <c:manualLayout>
                  <c:x val="9.1666666666666591E-2"/>
                  <c:y val="-3.682219855708611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040-4B4D-92BD-0AB5D55847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Земельный налог 33,9%</c:v>
                </c:pt>
                <c:pt idx="1">
                  <c:v>НДФЛ 9,8%</c:v>
                </c:pt>
                <c:pt idx="2">
                  <c:v>Налог на имущество физических лиц 2,9%</c:v>
                </c:pt>
                <c:pt idx="3">
                  <c:v>Акцизы 4,6%</c:v>
                </c:pt>
                <c:pt idx="4">
                  <c:v>Доходы от использования имущества, находящ. в муниципальной собственности 14,1%</c:v>
                </c:pt>
                <c:pt idx="5">
                  <c:v>Доходы от оказания платных услуг и компенсаци затрат 4,3%</c:v>
                </c:pt>
                <c:pt idx="6">
                  <c:v>Доходы от продажи имущества, земли 30,4%</c:v>
                </c:pt>
              </c:strCache>
            </c:strRef>
          </c:cat>
          <c:val>
            <c:numRef>
              <c:f>Лист1!$B$2:$B$8</c:f>
              <c:numCache>
                <c:formatCode>0.00%</c:formatCode>
                <c:ptCount val="7"/>
                <c:pt idx="0">
                  <c:v>0.33900000000000002</c:v>
                </c:pt>
                <c:pt idx="1">
                  <c:v>9.8000000000000004E-2</c:v>
                </c:pt>
                <c:pt idx="2">
                  <c:v>2.9000000000000001E-2</c:v>
                </c:pt>
                <c:pt idx="3">
                  <c:v>4.5999999999999999E-2</c:v>
                </c:pt>
                <c:pt idx="4">
                  <c:v>0.14099999999999999</c:v>
                </c:pt>
                <c:pt idx="5">
                  <c:v>4.2999999999999997E-2</c:v>
                </c:pt>
                <c:pt idx="6">
                  <c:v>0.30399999999999999</c:v>
                </c:pt>
              </c:numCache>
            </c:numRef>
          </c:val>
          <c:extLst>
            <c:ext xmlns:c16="http://schemas.microsoft.com/office/drawing/2014/chart" uri="{C3380CC4-5D6E-409C-BE32-E72D297353CC}">
              <c16:uniqueId val="{00000000-D040-4B4D-92BD-0AB5D55847E6}"/>
            </c:ext>
          </c:extLst>
        </c:ser>
        <c:dLbls>
          <c:dLblPos val="outEnd"/>
          <c:showLegendKey val="0"/>
          <c:showVal val="0"/>
          <c:showCatName val="1"/>
          <c:showSerName val="0"/>
          <c:showPercent val="0"/>
          <c:showBubbleSize val="0"/>
          <c:showLeaderLines val="1"/>
        </c:dLbls>
        <c:firstSliceAng val="225"/>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15975,00 тыс. руб.</a:t>
            </a:r>
          </a:p>
        </c:rich>
      </c:tx>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8629,76 тыс. 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D1E-48FF-8ADF-32A3C8D57F2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D1E-48FF-8ADF-32A3C8D57F2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D1E-48FF-8ADF-32A3C8D57F21}"/>
              </c:ext>
            </c:extLst>
          </c:dPt>
          <c:dLbls>
            <c:dLbl>
              <c:idx val="0"/>
              <c:layout>
                <c:manualLayout>
                  <c:x val="6.249999999999924E-3"/>
                  <c:y val="-7.655171582387014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894266732283466"/>
                      <c:h val="0.17751722209967721"/>
                    </c:manualLayout>
                  </c15:layout>
                </c:ext>
                <c:ext xmlns:c16="http://schemas.microsoft.com/office/drawing/2014/chart" uri="{C3380CC4-5D6E-409C-BE32-E72D297353CC}">
                  <c16:uniqueId val="{00000004-FD1E-48FF-8ADF-32A3C8D57F21}"/>
                </c:ext>
              </c:extLst>
            </c:dLbl>
            <c:dLbl>
              <c:idx val="1"/>
              <c:layout>
                <c:manualLayout>
                  <c:x val="4.0625041010498686E-2"/>
                  <c:y val="3.517240997312951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81249999999996"/>
                      <c:h val="0.17751722209967721"/>
                    </c:manualLayout>
                  </c15:layout>
                </c:ext>
                <c:ext xmlns:c16="http://schemas.microsoft.com/office/drawing/2014/chart" uri="{C3380CC4-5D6E-409C-BE32-E72D297353CC}">
                  <c16:uniqueId val="{00000001-FD1E-48FF-8ADF-32A3C8D57F21}"/>
                </c:ext>
              </c:extLst>
            </c:dLbl>
            <c:dLbl>
              <c:idx val="2"/>
              <c:layout>
                <c:manualLayout>
                  <c:x val="-3.1249958989501316E-2"/>
                  <c:y val="1.862076908815975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4930208333333329"/>
                      <c:h val="0.13468964054416066"/>
                    </c:manualLayout>
                  </c15:layout>
                </c:ext>
                <c:ext xmlns:c16="http://schemas.microsoft.com/office/drawing/2014/chart" uri="{C3380CC4-5D6E-409C-BE32-E72D297353CC}">
                  <c16:uniqueId val="{00000002-FD1E-48FF-8ADF-32A3C8D57F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 от использования имущества 4625,00 тыс.руб.</c:v>
                </c:pt>
                <c:pt idx="1">
                  <c:v>Доход от платных услуг и компенсации затрат 1400,00 тыс. руб. </c:v>
                </c:pt>
                <c:pt idx="2">
                  <c:v>Доход от продажи активов 9950,00 тыс. руб.</c:v>
                </c:pt>
              </c:strCache>
            </c:strRef>
          </c:cat>
          <c:val>
            <c:numRef>
              <c:f>Лист1!$B$2:$B$4</c:f>
              <c:numCache>
                <c:formatCode>General</c:formatCode>
                <c:ptCount val="3"/>
                <c:pt idx="0">
                  <c:v>4625</c:v>
                </c:pt>
                <c:pt idx="1">
                  <c:v>1400</c:v>
                </c:pt>
                <c:pt idx="2">
                  <c:v>9950</c:v>
                </c:pt>
              </c:numCache>
            </c:numRef>
          </c:val>
          <c:extLst>
            <c:ext xmlns:c16="http://schemas.microsoft.com/office/drawing/2014/chart" uri="{C3380CC4-5D6E-409C-BE32-E72D297353CC}">
              <c16:uniqueId val="{00000000-FD1E-48FF-8ADF-32A3C8D57F21}"/>
            </c:ext>
          </c:extLst>
        </c:ser>
        <c:dLbls>
          <c:dLblPos val="outEnd"/>
          <c:showLegendKey val="0"/>
          <c:showVal val="0"/>
          <c:showCatName val="1"/>
          <c:showSerName val="0"/>
          <c:showPercent val="0"/>
          <c:showBubbleSize val="0"/>
          <c:showLeaderLines val="1"/>
        </c:dLbls>
        <c:firstSliceAng val="2"/>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4625,00 тыс. руб.</a:t>
            </a:r>
          </a:p>
        </c:rich>
      </c:tx>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4625,00 тыс. 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83-4388-90B0-6FBAF54201E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83-4388-90B0-6FBAF54201E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83-4388-90B0-6FBAF54201EA}"/>
              </c:ext>
            </c:extLst>
          </c:dPt>
          <c:dLbls>
            <c:dLbl>
              <c:idx val="0"/>
              <c:layout>
                <c:manualLayout>
                  <c:x val="-6.2500000000000003E-3"/>
                  <c:y val="-8.275853024615473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0636458333333332"/>
                      <c:h val="0.13468964054416066"/>
                    </c:manualLayout>
                  </c15:layout>
                </c:ext>
                <c:ext xmlns:c16="http://schemas.microsoft.com/office/drawing/2014/chart" uri="{C3380CC4-5D6E-409C-BE32-E72D297353CC}">
                  <c16:uniqueId val="{00000003-1683-4388-90B0-6FBAF54201EA}"/>
                </c:ext>
              </c:extLst>
            </c:dLbl>
            <c:dLbl>
              <c:idx val="1"/>
              <c:layout>
                <c:manualLayout>
                  <c:x val="-1.5625000000000028E-2"/>
                  <c:y val="-5.379301615063647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5738016732283464"/>
                      <c:h val="0.13468964054416066"/>
                    </c:manualLayout>
                  </c15:layout>
                </c:ext>
                <c:ext xmlns:c16="http://schemas.microsoft.com/office/drawing/2014/chart" uri="{C3380CC4-5D6E-409C-BE32-E72D297353CC}">
                  <c16:uniqueId val="{00000001-1683-4388-90B0-6FBAF54201EA}"/>
                </c:ext>
              </c:extLst>
            </c:dLbl>
            <c:dLbl>
              <c:idx val="2"/>
              <c:layout>
                <c:manualLayout>
                  <c:x val="-1.4062458989501321E-2"/>
                  <c:y val="-2.68965488029813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6525516732283461"/>
                      <c:h val="0.17751722209967721"/>
                    </c:manualLayout>
                  </c15:layout>
                </c:ext>
                <c:ext xmlns:c16="http://schemas.microsoft.com/office/drawing/2014/chart" uri="{C3380CC4-5D6E-409C-BE32-E72D297353CC}">
                  <c16:uniqueId val="{00000002-1683-4388-90B0-6FBAF54201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Арендная плата за земельный участки 3000,00 тыс. руб.</c:v>
                </c:pt>
                <c:pt idx="1">
                  <c:v>Сдача в аренду имущества  825,00 тыс. руб.</c:v>
                </c:pt>
                <c:pt idx="2">
                  <c:v>Плата за наем муниципальных жилых помещений 800,00 тыс. руб.</c:v>
                </c:pt>
              </c:strCache>
            </c:strRef>
          </c:cat>
          <c:val>
            <c:numRef>
              <c:f>Лист1!$B$2:$B$4</c:f>
              <c:numCache>
                <c:formatCode>General</c:formatCode>
                <c:ptCount val="3"/>
                <c:pt idx="0">
                  <c:v>3000</c:v>
                </c:pt>
                <c:pt idx="1">
                  <c:v>825</c:v>
                </c:pt>
                <c:pt idx="2">
                  <c:v>800</c:v>
                </c:pt>
              </c:numCache>
            </c:numRef>
          </c:val>
          <c:extLst>
            <c:ext xmlns:c16="http://schemas.microsoft.com/office/drawing/2014/chart" uri="{C3380CC4-5D6E-409C-BE32-E72D297353CC}">
              <c16:uniqueId val="{00000000-1683-4388-90B0-6FBAF54201EA}"/>
            </c:ext>
          </c:extLst>
        </c:ser>
        <c:dLbls>
          <c:dLblPos val="outEnd"/>
          <c:showLegendKey val="0"/>
          <c:showVal val="0"/>
          <c:showCatName val="1"/>
          <c:showSerName val="0"/>
          <c:showPercent val="0"/>
          <c:showBubbleSize val="0"/>
          <c:showLeaderLines val="1"/>
        </c:dLbls>
        <c:firstSliceAng val="14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D2-42C1-91FC-CF78D0F9AD8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BD2-42C1-91FC-CF78D0F9AD8F}"/>
              </c:ext>
            </c:extLst>
          </c:dPt>
          <c:dLbls>
            <c:dLbl>
              <c:idx val="0"/>
              <c:layout>
                <c:manualLayout>
                  <c:x val="5.6770833333333326E-2"/>
                  <c:y val="-1.640624899075736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563541666666666"/>
                      <c:h val="0.16871492564499718"/>
                    </c:manualLayout>
                  </c15:layout>
                </c:ext>
                <c:ext xmlns:c16="http://schemas.microsoft.com/office/drawing/2014/chart" uri="{C3380CC4-5D6E-409C-BE32-E72D297353CC}">
                  <c16:uniqueId val="{00000001-4BD2-42C1-91FC-CF78D0F9AD8F}"/>
                </c:ext>
              </c:extLst>
            </c:dLbl>
            <c:dLbl>
              <c:idx val="1"/>
              <c:layout>
                <c:manualLayout>
                  <c:x val="-1.3541666666666674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1032291666666666"/>
                      <c:h val="0.22260936130601863"/>
                    </c:manualLayout>
                  </c15:layout>
                </c:ext>
                <c:ext xmlns:c16="http://schemas.microsoft.com/office/drawing/2014/chart" uri="{C3380CC4-5D6E-409C-BE32-E72D297353CC}">
                  <c16:uniqueId val="{00000002-4BD2-42C1-91FC-CF78D0F9AD8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Собственные  доходы 32721,00 тыс. руб.</c:v>
                </c:pt>
                <c:pt idx="1">
                  <c:v>Безвомездные поступления от других бюджетов 54388,31 тыс. руб.</c:v>
                </c:pt>
              </c:strCache>
            </c:strRef>
          </c:cat>
          <c:val>
            <c:numRef>
              <c:f>Лист1!$B$2:$B$3</c:f>
              <c:numCache>
                <c:formatCode>General</c:formatCode>
                <c:ptCount val="2"/>
                <c:pt idx="0">
                  <c:v>32721</c:v>
                </c:pt>
                <c:pt idx="1">
                  <c:v>54388.31</c:v>
                </c:pt>
              </c:numCache>
            </c:numRef>
          </c:val>
          <c:extLst>
            <c:ext xmlns:c16="http://schemas.microsoft.com/office/drawing/2014/chart" uri="{C3380CC4-5D6E-409C-BE32-E72D297353CC}">
              <c16:uniqueId val="{00000000-4BD2-42C1-91FC-CF78D0F9AD8F}"/>
            </c:ext>
          </c:extLst>
        </c:ser>
        <c:dLbls>
          <c:dLblPos val="outEnd"/>
          <c:showLegendKey val="0"/>
          <c:showVal val="0"/>
          <c:showCatName val="1"/>
          <c:showSerName val="0"/>
          <c:showPercent val="0"/>
          <c:showBubbleSize val="0"/>
          <c:showLeaderLines val="1"/>
        </c:dLbls>
        <c:firstSliceAng val="3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54388,31 тыс. руб.</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266266,44 тыс. руб.</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E29-4E40-9EA9-DF13F0B6F995}"/>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E29-4E40-9EA9-DF13F0B6F995}"/>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E29-4E40-9EA9-DF13F0B6F995}"/>
              </c:ext>
            </c:extLst>
          </c:dPt>
          <c:dLbls>
            <c:dLbl>
              <c:idx val="0"/>
              <c:layout>
                <c:manualLayout>
                  <c:x val="2.0294360611580672E-2"/>
                  <c:y val="-1.294498381877024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153499498444472"/>
                      <c:h val="0.101294498381877"/>
                    </c:manualLayout>
                  </c15:layout>
                </c:ext>
                <c:ext xmlns:c16="http://schemas.microsoft.com/office/drawing/2014/chart" uri="{C3380CC4-5D6E-409C-BE32-E72D297353CC}">
                  <c16:uniqueId val="{00000002-BE29-4E40-9EA9-DF13F0B6F995}"/>
                </c:ext>
              </c:extLst>
            </c:dLbl>
            <c:dLbl>
              <c:idx val="1"/>
              <c:layout>
                <c:manualLayout>
                  <c:x val="2.5074447464469546E-2"/>
                  <c:y val="6.472491909385104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4248493730662759"/>
                      <c:h val="0.101294498381877"/>
                    </c:manualLayout>
                  </c15:layout>
                </c:ext>
                <c:ext xmlns:c16="http://schemas.microsoft.com/office/drawing/2014/chart" uri="{C3380CC4-5D6E-409C-BE32-E72D297353CC}">
                  <c16:uniqueId val="{00000004-BE29-4E40-9EA9-DF13F0B6F995}"/>
                </c:ext>
              </c:extLst>
            </c:dLbl>
            <c:dLbl>
              <c:idx val="2"/>
              <c:layout>
                <c:manualLayout>
                  <c:x val="-4.2444039821848925E-2"/>
                  <c:y val="-6.040992448759440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1801335287412473"/>
                      <c:h val="0.101294498381877"/>
                    </c:manualLayout>
                  </c15:layout>
                </c:ext>
                <c:ext xmlns:c16="http://schemas.microsoft.com/office/drawing/2014/chart" uri="{C3380CC4-5D6E-409C-BE32-E72D297353CC}">
                  <c16:uniqueId val="{00000003-BE29-4E40-9EA9-DF13F0B6F9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95000"/>
                        <a:lumOff val="5000"/>
                      </a:schemeClr>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ДОТАЦИИ 14124,9 тыс. руб.</c:v>
                </c:pt>
                <c:pt idx="1">
                  <c:v>СУБВЕНЦИИ 300,92 тыс. руб.</c:v>
                </c:pt>
                <c:pt idx="2">
                  <c:v>СУБСИДИИ 39962,49 тыс. руб.</c:v>
                </c:pt>
              </c:strCache>
            </c:strRef>
          </c:cat>
          <c:val>
            <c:numRef>
              <c:f>Лист1!$B$2:$B$4</c:f>
              <c:numCache>
                <c:formatCode>General</c:formatCode>
                <c:ptCount val="3"/>
                <c:pt idx="0">
                  <c:v>14124.9</c:v>
                </c:pt>
                <c:pt idx="1">
                  <c:v>300.92</c:v>
                </c:pt>
                <c:pt idx="2">
                  <c:v>39962.49</c:v>
                </c:pt>
              </c:numCache>
            </c:numRef>
          </c:val>
          <c:extLst>
            <c:ext xmlns:c16="http://schemas.microsoft.com/office/drawing/2014/chart" uri="{C3380CC4-5D6E-409C-BE32-E72D297353CC}">
              <c16:uniqueId val="{00000000-BE29-4E40-9EA9-DF13F0B6F995}"/>
            </c:ext>
          </c:extLst>
        </c:ser>
        <c:dLbls>
          <c:dLblPos val="outEnd"/>
          <c:showLegendKey val="0"/>
          <c:showVal val="0"/>
          <c:showCatName val="1"/>
          <c:showSerName val="0"/>
          <c:showPercent val="0"/>
          <c:showBubbleSize val="0"/>
          <c:showLeaderLines val="1"/>
        </c:dLbls>
        <c:firstSliceAng val="26"/>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ru-RU" dirty="0"/>
              <a:t>90345,1 </a:t>
            </a:r>
            <a:r>
              <a:rPr lang="ru-RU" dirty="0" err="1"/>
              <a:t>тыс.руб</a:t>
            </a:r>
            <a:r>
              <a:rPr lang="ru-RU" dirty="0"/>
              <a:t>.</a:t>
            </a:r>
          </a:p>
        </c:rich>
      </c:tx>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294 млн. 722,04 тыс.руб.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D9-44B5-A9DB-97ABE2A2E88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3D9-44B5-A9DB-97ABE2A2E88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D9-44B5-A9DB-97ABE2A2E88C}"/>
              </c:ext>
            </c:extLst>
          </c:dPt>
          <c:dLbls>
            <c:dLbl>
              <c:idx val="0"/>
              <c:layout>
                <c:manualLayout>
                  <c:x val="-5.0625863032181209E-2"/>
                  <c:y val="2.3437498558224659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D9-44B5-A9DB-97ABE2A2E88C}"/>
                </c:ext>
              </c:extLst>
            </c:dLbl>
            <c:dLbl>
              <c:idx val="1"/>
              <c:layout>
                <c:manualLayout>
                  <c:x val="-5.4347046980573209E-2"/>
                  <c:y val="-2.3437498558224854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3404730031236054"/>
                      <c:h val="0.22260936130601863"/>
                    </c:manualLayout>
                  </c15:layout>
                </c:ext>
                <c:ext xmlns:c16="http://schemas.microsoft.com/office/drawing/2014/chart" uri="{C3380CC4-5D6E-409C-BE32-E72D297353CC}">
                  <c16:uniqueId val="{00000002-93D9-44B5-A9DB-97ABE2A2E88C}"/>
                </c:ext>
              </c:extLst>
            </c:dLbl>
            <c:dLbl>
              <c:idx val="2"/>
              <c:layout>
                <c:manualLayout>
                  <c:x val="4.0311113219281408E-2"/>
                  <c:y val="-0.131249991926058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0"/>
              <c:showBubbleSize val="0"/>
              <c:extLst>
                <c:ext xmlns:c15="http://schemas.microsoft.com/office/drawing/2012/chart" uri="{CE6537A1-D6FC-4f65-9D91-7224C49458BB}">
                  <c15:layout>
                    <c:manualLayout>
                      <c:w val="0.22431282435077141"/>
                      <c:h val="0.33039841717529422"/>
                    </c:manualLayout>
                  </c15:layout>
                </c:ext>
                <c:ext xmlns:c16="http://schemas.microsoft.com/office/drawing/2014/chart" uri="{C3380CC4-5D6E-409C-BE32-E72D297353CC}">
                  <c16:uniqueId val="{00000003-93D9-44B5-A9DB-97ABE2A2E8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Общегосударственные вопросы 15273,31 тыс.руб.</c:v>
                </c:pt>
                <c:pt idx="1">
                  <c:v>Культура, спорт, оздоровление детей  16639,20 тыс.руб.</c:v>
                </c:pt>
                <c:pt idx="2">
                  <c:v>Жилищно-комунальноеи дорожное хозяйства, безопасность 58432,90 тыс.руб.</c:v>
                </c:pt>
              </c:strCache>
            </c:strRef>
          </c:cat>
          <c:val>
            <c:numRef>
              <c:f>Лист1!$B$2:$B$4</c:f>
              <c:numCache>
                <c:formatCode>General</c:formatCode>
                <c:ptCount val="3"/>
                <c:pt idx="0">
                  <c:v>15273.31</c:v>
                </c:pt>
                <c:pt idx="1">
                  <c:v>16639.2</c:v>
                </c:pt>
                <c:pt idx="2">
                  <c:v>58432.9</c:v>
                </c:pt>
              </c:numCache>
            </c:numRef>
          </c:val>
          <c:extLst>
            <c:ext xmlns:c16="http://schemas.microsoft.com/office/drawing/2014/chart" uri="{C3380CC4-5D6E-409C-BE32-E72D297353CC}">
              <c16:uniqueId val="{00000000-93D9-44B5-A9DB-97ABE2A2E88C}"/>
            </c:ext>
          </c:extLst>
        </c:ser>
        <c:dLbls>
          <c:dLblPos val="outEnd"/>
          <c:showLegendKey val="0"/>
          <c:showVal val="0"/>
          <c:showCatName val="1"/>
          <c:showSerName val="0"/>
          <c:showPercent val="0"/>
          <c:showBubbleSize val="0"/>
          <c:showLeaderLines val="1"/>
        </c:dLbls>
        <c:firstSliceAng val="215"/>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6C350-6C9F-4975-B65F-F2A08CF0B63E}" type="datetimeFigureOut">
              <a:rPr lang="ru-RU" smtClean="0"/>
              <a:t>12.03.2022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20A2-04D6-41F6-8606-CE2DB40BE983}" type="slidenum">
              <a:rPr lang="ru-RU" smtClean="0"/>
              <a:t>‹#›</a:t>
            </a:fld>
            <a:endParaRPr lang="ru-RU"/>
          </a:p>
        </p:txBody>
      </p:sp>
    </p:spTree>
    <p:extLst>
      <p:ext uri="{BB962C8B-B14F-4D97-AF65-F5344CB8AC3E}">
        <p14:creationId xmlns:p14="http://schemas.microsoft.com/office/powerpoint/2010/main" val="10116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a:t>
            </a:fld>
            <a:endParaRPr lang="ru-RU"/>
          </a:p>
        </p:txBody>
      </p:sp>
    </p:spTree>
    <p:extLst>
      <p:ext uri="{BB962C8B-B14F-4D97-AF65-F5344CB8AC3E}">
        <p14:creationId xmlns:p14="http://schemas.microsoft.com/office/powerpoint/2010/main" val="5399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10</a:t>
            </a:fld>
            <a:endParaRPr lang="ru-RU"/>
          </a:p>
        </p:txBody>
      </p:sp>
    </p:spTree>
    <p:extLst>
      <p:ext uri="{BB962C8B-B14F-4D97-AF65-F5344CB8AC3E}">
        <p14:creationId xmlns:p14="http://schemas.microsoft.com/office/powerpoint/2010/main" val="90674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11</a:t>
            </a:fld>
            <a:endParaRPr lang="ru-RU"/>
          </a:p>
        </p:txBody>
      </p:sp>
    </p:spTree>
    <p:extLst>
      <p:ext uri="{BB962C8B-B14F-4D97-AF65-F5344CB8AC3E}">
        <p14:creationId xmlns:p14="http://schemas.microsoft.com/office/powerpoint/2010/main" val="240175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12</a:t>
            </a:fld>
            <a:endParaRPr lang="ru-RU"/>
          </a:p>
        </p:txBody>
      </p:sp>
    </p:spTree>
    <p:extLst>
      <p:ext uri="{BB962C8B-B14F-4D97-AF65-F5344CB8AC3E}">
        <p14:creationId xmlns:p14="http://schemas.microsoft.com/office/powerpoint/2010/main" val="322672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13</a:t>
            </a:fld>
            <a:endParaRPr lang="ru-RU"/>
          </a:p>
        </p:txBody>
      </p:sp>
    </p:spTree>
    <p:extLst>
      <p:ext uri="{BB962C8B-B14F-4D97-AF65-F5344CB8AC3E}">
        <p14:creationId xmlns:p14="http://schemas.microsoft.com/office/powerpoint/2010/main" val="125073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14</a:t>
            </a:fld>
            <a:endParaRPr lang="ru-RU"/>
          </a:p>
        </p:txBody>
      </p:sp>
    </p:spTree>
    <p:extLst>
      <p:ext uri="{BB962C8B-B14F-4D97-AF65-F5344CB8AC3E}">
        <p14:creationId xmlns:p14="http://schemas.microsoft.com/office/powerpoint/2010/main" val="5273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15</a:t>
            </a:fld>
            <a:endParaRPr lang="ru-RU"/>
          </a:p>
        </p:txBody>
      </p:sp>
    </p:spTree>
    <p:extLst>
      <p:ext uri="{BB962C8B-B14F-4D97-AF65-F5344CB8AC3E}">
        <p14:creationId xmlns:p14="http://schemas.microsoft.com/office/powerpoint/2010/main" val="61701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16</a:t>
            </a:fld>
            <a:endParaRPr lang="ru-RU"/>
          </a:p>
        </p:txBody>
      </p:sp>
    </p:spTree>
    <p:extLst>
      <p:ext uri="{BB962C8B-B14F-4D97-AF65-F5344CB8AC3E}">
        <p14:creationId xmlns:p14="http://schemas.microsoft.com/office/powerpoint/2010/main" val="14883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17</a:t>
            </a:fld>
            <a:endParaRPr lang="ru-RU"/>
          </a:p>
        </p:txBody>
      </p:sp>
    </p:spTree>
    <p:extLst>
      <p:ext uri="{BB962C8B-B14F-4D97-AF65-F5344CB8AC3E}">
        <p14:creationId xmlns:p14="http://schemas.microsoft.com/office/powerpoint/2010/main" val="11353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18</a:t>
            </a:fld>
            <a:endParaRPr lang="ru-RU"/>
          </a:p>
        </p:txBody>
      </p:sp>
    </p:spTree>
    <p:extLst>
      <p:ext uri="{BB962C8B-B14F-4D97-AF65-F5344CB8AC3E}">
        <p14:creationId xmlns:p14="http://schemas.microsoft.com/office/powerpoint/2010/main" val="305067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19</a:t>
            </a:fld>
            <a:endParaRPr lang="ru-RU"/>
          </a:p>
        </p:txBody>
      </p:sp>
    </p:spTree>
    <p:extLst>
      <p:ext uri="{BB962C8B-B14F-4D97-AF65-F5344CB8AC3E}">
        <p14:creationId xmlns:p14="http://schemas.microsoft.com/office/powerpoint/2010/main" val="38154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a:t>
            </a:fld>
            <a:endParaRPr lang="ru-RU"/>
          </a:p>
        </p:txBody>
      </p:sp>
    </p:spTree>
    <p:extLst>
      <p:ext uri="{BB962C8B-B14F-4D97-AF65-F5344CB8AC3E}">
        <p14:creationId xmlns:p14="http://schemas.microsoft.com/office/powerpoint/2010/main" val="170401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20</a:t>
            </a:fld>
            <a:endParaRPr lang="ru-RU"/>
          </a:p>
        </p:txBody>
      </p:sp>
    </p:spTree>
    <p:extLst>
      <p:ext uri="{BB962C8B-B14F-4D97-AF65-F5344CB8AC3E}">
        <p14:creationId xmlns:p14="http://schemas.microsoft.com/office/powerpoint/2010/main" val="185533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21</a:t>
            </a:fld>
            <a:endParaRPr lang="ru-RU"/>
          </a:p>
        </p:txBody>
      </p:sp>
    </p:spTree>
    <p:extLst>
      <p:ext uri="{BB962C8B-B14F-4D97-AF65-F5344CB8AC3E}">
        <p14:creationId xmlns:p14="http://schemas.microsoft.com/office/powerpoint/2010/main" val="4100799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22</a:t>
            </a:fld>
            <a:endParaRPr lang="ru-RU"/>
          </a:p>
        </p:txBody>
      </p:sp>
    </p:spTree>
    <p:extLst>
      <p:ext uri="{BB962C8B-B14F-4D97-AF65-F5344CB8AC3E}">
        <p14:creationId xmlns:p14="http://schemas.microsoft.com/office/powerpoint/2010/main" val="24668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23</a:t>
            </a:fld>
            <a:endParaRPr lang="ru-RU"/>
          </a:p>
        </p:txBody>
      </p:sp>
    </p:spTree>
    <p:extLst>
      <p:ext uri="{BB962C8B-B14F-4D97-AF65-F5344CB8AC3E}">
        <p14:creationId xmlns:p14="http://schemas.microsoft.com/office/powerpoint/2010/main" val="17307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24</a:t>
            </a:fld>
            <a:endParaRPr lang="ru-RU"/>
          </a:p>
        </p:txBody>
      </p:sp>
    </p:spTree>
    <p:extLst>
      <p:ext uri="{BB962C8B-B14F-4D97-AF65-F5344CB8AC3E}">
        <p14:creationId xmlns:p14="http://schemas.microsoft.com/office/powerpoint/2010/main" val="425570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25</a:t>
            </a:fld>
            <a:endParaRPr lang="ru-RU"/>
          </a:p>
        </p:txBody>
      </p:sp>
    </p:spTree>
    <p:extLst>
      <p:ext uri="{BB962C8B-B14F-4D97-AF65-F5344CB8AC3E}">
        <p14:creationId xmlns:p14="http://schemas.microsoft.com/office/powerpoint/2010/main" val="410014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26</a:t>
            </a:fld>
            <a:endParaRPr lang="ru-RU"/>
          </a:p>
        </p:txBody>
      </p:sp>
    </p:spTree>
    <p:extLst>
      <p:ext uri="{BB962C8B-B14F-4D97-AF65-F5344CB8AC3E}">
        <p14:creationId xmlns:p14="http://schemas.microsoft.com/office/powerpoint/2010/main" val="142904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27</a:t>
            </a:fld>
            <a:endParaRPr lang="ru-RU"/>
          </a:p>
        </p:txBody>
      </p:sp>
    </p:spTree>
    <p:extLst>
      <p:ext uri="{BB962C8B-B14F-4D97-AF65-F5344CB8AC3E}">
        <p14:creationId xmlns:p14="http://schemas.microsoft.com/office/powerpoint/2010/main" val="2093440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28</a:t>
            </a:fld>
            <a:endParaRPr lang="ru-RU"/>
          </a:p>
        </p:txBody>
      </p:sp>
    </p:spTree>
    <p:extLst>
      <p:ext uri="{BB962C8B-B14F-4D97-AF65-F5344CB8AC3E}">
        <p14:creationId xmlns:p14="http://schemas.microsoft.com/office/powerpoint/2010/main" val="298644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29</a:t>
            </a:fld>
            <a:endParaRPr lang="ru-RU"/>
          </a:p>
        </p:txBody>
      </p:sp>
    </p:spTree>
    <p:extLst>
      <p:ext uri="{BB962C8B-B14F-4D97-AF65-F5344CB8AC3E}">
        <p14:creationId xmlns:p14="http://schemas.microsoft.com/office/powerpoint/2010/main" val="14686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a:t>
            </a:fld>
            <a:endParaRPr lang="ru-RU"/>
          </a:p>
        </p:txBody>
      </p:sp>
    </p:spTree>
    <p:extLst>
      <p:ext uri="{BB962C8B-B14F-4D97-AF65-F5344CB8AC3E}">
        <p14:creationId xmlns:p14="http://schemas.microsoft.com/office/powerpoint/2010/main" val="2516173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30</a:t>
            </a:fld>
            <a:endParaRPr lang="ru-RU"/>
          </a:p>
        </p:txBody>
      </p:sp>
    </p:spTree>
    <p:extLst>
      <p:ext uri="{BB962C8B-B14F-4D97-AF65-F5344CB8AC3E}">
        <p14:creationId xmlns:p14="http://schemas.microsoft.com/office/powerpoint/2010/main" val="216132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31</a:t>
            </a:fld>
            <a:endParaRPr lang="ru-RU"/>
          </a:p>
        </p:txBody>
      </p:sp>
    </p:spTree>
    <p:extLst>
      <p:ext uri="{BB962C8B-B14F-4D97-AF65-F5344CB8AC3E}">
        <p14:creationId xmlns:p14="http://schemas.microsoft.com/office/powerpoint/2010/main" val="68826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32</a:t>
            </a:fld>
            <a:endParaRPr lang="ru-RU"/>
          </a:p>
        </p:txBody>
      </p:sp>
    </p:spTree>
    <p:extLst>
      <p:ext uri="{BB962C8B-B14F-4D97-AF65-F5344CB8AC3E}">
        <p14:creationId xmlns:p14="http://schemas.microsoft.com/office/powerpoint/2010/main" val="114944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33</a:t>
            </a:fld>
            <a:endParaRPr lang="ru-RU"/>
          </a:p>
        </p:txBody>
      </p:sp>
    </p:spTree>
    <p:extLst>
      <p:ext uri="{BB962C8B-B14F-4D97-AF65-F5344CB8AC3E}">
        <p14:creationId xmlns:p14="http://schemas.microsoft.com/office/powerpoint/2010/main" val="4233983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34</a:t>
            </a:fld>
            <a:endParaRPr lang="ru-RU"/>
          </a:p>
        </p:txBody>
      </p:sp>
    </p:spTree>
    <p:extLst>
      <p:ext uri="{BB962C8B-B14F-4D97-AF65-F5344CB8AC3E}">
        <p14:creationId xmlns:p14="http://schemas.microsoft.com/office/powerpoint/2010/main" val="2492031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35</a:t>
            </a:fld>
            <a:endParaRPr lang="ru-RU"/>
          </a:p>
        </p:txBody>
      </p:sp>
    </p:spTree>
    <p:extLst>
      <p:ext uri="{BB962C8B-B14F-4D97-AF65-F5344CB8AC3E}">
        <p14:creationId xmlns:p14="http://schemas.microsoft.com/office/powerpoint/2010/main" val="238364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36</a:t>
            </a:fld>
            <a:endParaRPr lang="ru-RU"/>
          </a:p>
        </p:txBody>
      </p:sp>
    </p:spTree>
    <p:extLst>
      <p:ext uri="{BB962C8B-B14F-4D97-AF65-F5344CB8AC3E}">
        <p14:creationId xmlns:p14="http://schemas.microsoft.com/office/powerpoint/2010/main" val="224774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37</a:t>
            </a:fld>
            <a:endParaRPr lang="ru-RU"/>
          </a:p>
        </p:txBody>
      </p:sp>
    </p:spTree>
    <p:extLst>
      <p:ext uri="{BB962C8B-B14F-4D97-AF65-F5344CB8AC3E}">
        <p14:creationId xmlns:p14="http://schemas.microsoft.com/office/powerpoint/2010/main" val="1406897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38</a:t>
            </a:fld>
            <a:endParaRPr lang="ru-RU"/>
          </a:p>
        </p:txBody>
      </p:sp>
    </p:spTree>
    <p:extLst>
      <p:ext uri="{BB962C8B-B14F-4D97-AF65-F5344CB8AC3E}">
        <p14:creationId xmlns:p14="http://schemas.microsoft.com/office/powerpoint/2010/main" val="3668653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39</a:t>
            </a:fld>
            <a:endParaRPr lang="ru-RU"/>
          </a:p>
        </p:txBody>
      </p:sp>
    </p:spTree>
    <p:extLst>
      <p:ext uri="{BB962C8B-B14F-4D97-AF65-F5344CB8AC3E}">
        <p14:creationId xmlns:p14="http://schemas.microsoft.com/office/powerpoint/2010/main" val="37251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a:t>
            </a:fld>
            <a:endParaRPr lang="ru-RU"/>
          </a:p>
        </p:txBody>
      </p:sp>
    </p:spTree>
    <p:extLst>
      <p:ext uri="{BB962C8B-B14F-4D97-AF65-F5344CB8AC3E}">
        <p14:creationId xmlns:p14="http://schemas.microsoft.com/office/powerpoint/2010/main" val="432274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40</a:t>
            </a:fld>
            <a:endParaRPr lang="ru-RU"/>
          </a:p>
        </p:txBody>
      </p:sp>
    </p:spTree>
    <p:extLst>
      <p:ext uri="{BB962C8B-B14F-4D97-AF65-F5344CB8AC3E}">
        <p14:creationId xmlns:p14="http://schemas.microsoft.com/office/powerpoint/2010/main" val="2523445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41</a:t>
            </a:fld>
            <a:endParaRPr lang="ru-RU"/>
          </a:p>
        </p:txBody>
      </p:sp>
    </p:spTree>
    <p:extLst>
      <p:ext uri="{BB962C8B-B14F-4D97-AF65-F5344CB8AC3E}">
        <p14:creationId xmlns:p14="http://schemas.microsoft.com/office/powerpoint/2010/main" val="2290981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42</a:t>
            </a:fld>
            <a:endParaRPr lang="ru-RU"/>
          </a:p>
        </p:txBody>
      </p:sp>
    </p:spTree>
    <p:extLst>
      <p:ext uri="{BB962C8B-B14F-4D97-AF65-F5344CB8AC3E}">
        <p14:creationId xmlns:p14="http://schemas.microsoft.com/office/powerpoint/2010/main" val="3143113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43</a:t>
            </a:fld>
            <a:endParaRPr lang="ru-RU"/>
          </a:p>
        </p:txBody>
      </p:sp>
    </p:spTree>
    <p:extLst>
      <p:ext uri="{BB962C8B-B14F-4D97-AF65-F5344CB8AC3E}">
        <p14:creationId xmlns:p14="http://schemas.microsoft.com/office/powerpoint/2010/main" val="4238231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44</a:t>
            </a:fld>
            <a:endParaRPr lang="ru-RU"/>
          </a:p>
        </p:txBody>
      </p:sp>
    </p:spTree>
    <p:extLst>
      <p:ext uri="{BB962C8B-B14F-4D97-AF65-F5344CB8AC3E}">
        <p14:creationId xmlns:p14="http://schemas.microsoft.com/office/powerpoint/2010/main" val="1430717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45</a:t>
            </a:fld>
            <a:endParaRPr lang="ru-RU"/>
          </a:p>
        </p:txBody>
      </p:sp>
    </p:spTree>
    <p:extLst>
      <p:ext uri="{BB962C8B-B14F-4D97-AF65-F5344CB8AC3E}">
        <p14:creationId xmlns:p14="http://schemas.microsoft.com/office/powerpoint/2010/main" val="3324762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46</a:t>
            </a:fld>
            <a:endParaRPr lang="ru-RU"/>
          </a:p>
        </p:txBody>
      </p:sp>
    </p:spTree>
    <p:extLst>
      <p:ext uri="{BB962C8B-B14F-4D97-AF65-F5344CB8AC3E}">
        <p14:creationId xmlns:p14="http://schemas.microsoft.com/office/powerpoint/2010/main" val="2863168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47</a:t>
            </a:fld>
            <a:endParaRPr lang="ru-RU"/>
          </a:p>
        </p:txBody>
      </p:sp>
    </p:spTree>
    <p:extLst>
      <p:ext uri="{BB962C8B-B14F-4D97-AF65-F5344CB8AC3E}">
        <p14:creationId xmlns:p14="http://schemas.microsoft.com/office/powerpoint/2010/main" val="3035177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48</a:t>
            </a:fld>
            <a:endParaRPr lang="ru-RU"/>
          </a:p>
        </p:txBody>
      </p:sp>
    </p:spTree>
    <p:extLst>
      <p:ext uri="{BB962C8B-B14F-4D97-AF65-F5344CB8AC3E}">
        <p14:creationId xmlns:p14="http://schemas.microsoft.com/office/powerpoint/2010/main" val="887429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49</a:t>
            </a:fld>
            <a:endParaRPr lang="ru-RU"/>
          </a:p>
        </p:txBody>
      </p:sp>
    </p:spTree>
    <p:extLst>
      <p:ext uri="{BB962C8B-B14F-4D97-AF65-F5344CB8AC3E}">
        <p14:creationId xmlns:p14="http://schemas.microsoft.com/office/powerpoint/2010/main" val="30920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5</a:t>
            </a:fld>
            <a:endParaRPr lang="ru-RU"/>
          </a:p>
        </p:txBody>
      </p:sp>
    </p:spTree>
    <p:extLst>
      <p:ext uri="{BB962C8B-B14F-4D97-AF65-F5344CB8AC3E}">
        <p14:creationId xmlns:p14="http://schemas.microsoft.com/office/powerpoint/2010/main" val="201211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6</a:t>
            </a:fld>
            <a:endParaRPr lang="ru-RU"/>
          </a:p>
        </p:txBody>
      </p:sp>
    </p:spTree>
    <p:extLst>
      <p:ext uri="{BB962C8B-B14F-4D97-AF65-F5344CB8AC3E}">
        <p14:creationId xmlns:p14="http://schemas.microsoft.com/office/powerpoint/2010/main" val="10652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7</a:t>
            </a:fld>
            <a:endParaRPr lang="ru-RU"/>
          </a:p>
        </p:txBody>
      </p:sp>
    </p:spTree>
    <p:extLst>
      <p:ext uri="{BB962C8B-B14F-4D97-AF65-F5344CB8AC3E}">
        <p14:creationId xmlns:p14="http://schemas.microsoft.com/office/powerpoint/2010/main" val="252596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8</a:t>
            </a:fld>
            <a:endParaRPr lang="ru-RU"/>
          </a:p>
        </p:txBody>
      </p:sp>
    </p:spTree>
    <p:extLst>
      <p:ext uri="{BB962C8B-B14F-4D97-AF65-F5344CB8AC3E}">
        <p14:creationId xmlns:p14="http://schemas.microsoft.com/office/powerpoint/2010/main" val="32693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9</a:t>
            </a:fld>
            <a:endParaRPr lang="ru-RU"/>
          </a:p>
        </p:txBody>
      </p:sp>
    </p:spTree>
    <p:extLst>
      <p:ext uri="{BB962C8B-B14F-4D97-AF65-F5344CB8AC3E}">
        <p14:creationId xmlns:p14="http://schemas.microsoft.com/office/powerpoint/2010/main" val="283741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8608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61367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75595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55231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984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4958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t>12.03.2022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26306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t>12.03.2022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395870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t>12.03.2022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04918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42884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A8C8CC-4050-4F61-A76D-F09259CAD69F}" type="slidenum">
              <a:rPr lang="ru-RU" smtClean="0"/>
              <a:t>‹#›</a:t>
            </a:fld>
            <a:endParaRPr lang="ru-RU"/>
          </a:p>
        </p:txBody>
      </p:sp>
    </p:spTree>
    <p:extLst>
      <p:ext uri="{BB962C8B-B14F-4D97-AF65-F5344CB8AC3E}">
        <p14:creationId xmlns:p14="http://schemas.microsoft.com/office/powerpoint/2010/main" val="194578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8C42-D383-4585-9C50-A7592E771702}" type="datetime1">
              <a:rPr lang="ru-RU" smtClean="0"/>
              <a:t>12.03.2022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C8CC-4050-4F61-A76D-F09259CAD69F}" type="slidenum">
              <a:rPr lang="ru-RU" smtClean="0"/>
              <a:t>‹#›</a:t>
            </a:fld>
            <a:endParaRPr lang="ru-RU"/>
          </a:p>
        </p:txBody>
      </p:sp>
    </p:spTree>
    <p:extLst>
      <p:ext uri="{BB962C8B-B14F-4D97-AF65-F5344CB8AC3E}">
        <p14:creationId xmlns:p14="http://schemas.microsoft.com/office/powerpoint/2010/main" val="20986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136733" y="5689699"/>
            <a:ext cx="11703638" cy="1077218"/>
          </a:xfrm>
          <a:prstGeom prst="rect">
            <a:avLst/>
          </a:prstGeom>
        </p:spPr>
        <p:txBody>
          <a:bodyPr wrap="square" anchor="ctr">
            <a:spAutoFit/>
          </a:bodyP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Проект решения о бюджете </a:t>
            </a:r>
            <a:r>
              <a:rPr lang="ru-RU" sz="32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2022 год и плановый период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2023-2024 </a:t>
            </a: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годов</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6675"/>
            <a:ext cx="12047092" cy="5684636"/>
          </a:xfrm>
          <a:prstGeom prst="rect">
            <a:avLst/>
          </a:prstGeom>
        </p:spPr>
      </p:pic>
    </p:spTree>
    <p:extLst>
      <p:ext uri="{BB962C8B-B14F-4D97-AF65-F5344CB8AC3E}">
        <p14:creationId xmlns:p14="http://schemas.microsoft.com/office/powerpoint/2010/main" val="184923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a:t>
            </a:r>
            <a:r>
              <a:rPr lang="ru-RU" sz="3200" dirty="0" smtClean="0">
                <a:latin typeface="Times New Roman" panose="02020603050405020304" pitchFamily="18" charset="0"/>
              </a:rPr>
              <a:t>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31584893"/>
              </p:ext>
            </p:extLst>
          </p:nvPr>
        </p:nvGraphicFramePr>
        <p:xfrm>
          <a:off x="256032" y="1481329"/>
          <a:ext cx="11786615" cy="1051560"/>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val="546590706"/>
                    </a:ext>
                  </a:extLst>
                </a:gridCol>
                <a:gridCol w="1104157">
                  <a:extLst>
                    <a:ext uri="{9D8B030D-6E8A-4147-A177-3AD203B41FA5}">
                      <a16:colId xmlns:a16="http://schemas.microsoft.com/office/drawing/2014/main" val="3816377015"/>
                    </a:ext>
                  </a:extLst>
                </a:gridCol>
                <a:gridCol w="965704">
                  <a:extLst>
                    <a:ext uri="{9D8B030D-6E8A-4147-A177-3AD203B41FA5}">
                      <a16:colId xmlns:a16="http://schemas.microsoft.com/office/drawing/2014/main" val="3047166152"/>
                    </a:ext>
                  </a:extLst>
                </a:gridCol>
                <a:gridCol w="929360">
                  <a:extLst>
                    <a:ext uri="{9D8B030D-6E8A-4147-A177-3AD203B41FA5}">
                      <a16:colId xmlns:a16="http://schemas.microsoft.com/office/drawing/2014/main" val="3439647601"/>
                    </a:ext>
                  </a:extLst>
                </a:gridCol>
                <a:gridCol w="965704">
                  <a:extLst>
                    <a:ext uri="{9D8B030D-6E8A-4147-A177-3AD203B41FA5}">
                      <a16:colId xmlns:a16="http://schemas.microsoft.com/office/drawing/2014/main" val="2693681774"/>
                    </a:ext>
                  </a:extLst>
                </a:gridCol>
                <a:gridCol w="962244">
                  <a:extLst>
                    <a:ext uri="{9D8B030D-6E8A-4147-A177-3AD203B41FA5}">
                      <a16:colId xmlns:a16="http://schemas.microsoft.com/office/drawing/2014/main" val="2445342214"/>
                    </a:ext>
                  </a:extLst>
                </a:gridCol>
                <a:gridCol w="965704">
                  <a:extLst>
                    <a:ext uri="{9D8B030D-6E8A-4147-A177-3AD203B41FA5}">
                      <a16:colId xmlns:a16="http://schemas.microsoft.com/office/drawing/2014/main" val="2013188441"/>
                    </a:ext>
                  </a:extLst>
                </a:gridCol>
                <a:gridCol w="962244">
                  <a:extLst>
                    <a:ext uri="{9D8B030D-6E8A-4147-A177-3AD203B41FA5}">
                      <a16:colId xmlns:a16="http://schemas.microsoft.com/office/drawing/2014/main" val="3991079113"/>
                    </a:ext>
                  </a:extLst>
                </a:gridCol>
                <a:gridCol w="965704">
                  <a:extLst>
                    <a:ext uri="{9D8B030D-6E8A-4147-A177-3AD203B41FA5}">
                      <a16:colId xmlns:a16="http://schemas.microsoft.com/office/drawing/2014/main" val="1039804844"/>
                    </a:ext>
                  </a:extLst>
                </a:gridCol>
                <a:gridCol w="918978">
                  <a:extLst>
                    <a:ext uri="{9D8B030D-6E8A-4147-A177-3AD203B41FA5}">
                      <a16:colId xmlns:a16="http://schemas.microsoft.com/office/drawing/2014/main" val="4008566247"/>
                    </a:ext>
                  </a:extLst>
                </a:gridCol>
                <a:gridCol w="965704">
                  <a:extLst>
                    <a:ext uri="{9D8B030D-6E8A-4147-A177-3AD203B41FA5}">
                      <a16:colId xmlns:a16="http://schemas.microsoft.com/office/drawing/2014/main" val="2488905842"/>
                    </a:ext>
                  </a:extLst>
                </a:gridCol>
              </a:tblGrid>
              <a:tr h="942655">
                <a:tc>
                  <a:txBody>
                    <a:bodyPr/>
                    <a:lstStyle/>
                    <a:p>
                      <a:pPr algn="ctr">
                        <a:lnSpc>
                          <a:spcPct val="115000"/>
                        </a:lnSpc>
                        <a:spcAft>
                          <a:spcPts val="0"/>
                        </a:spcAft>
                      </a:pPr>
                      <a:r>
                        <a:rPr lang="ru-RU" sz="1200" dirty="0">
                          <a:effectLst/>
                        </a:rPr>
                        <a:t>Показатели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Отчетный 2020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2020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Плановые значения в текущем 2021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2021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2022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2022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2023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2023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2024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2024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50645902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89905978"/>
              </p:ext>
            </p:extLst>
          </p:nvPr>
        </p:nvGraphicFramePr>
        <p:xfrm>
          <a:off x="256036" y="2532891"/>
          <a:ext cx="11786611" cy="1463038"/>
        </p:xfrm>
        <a:graphic>
          <a:graphicData uri="http://schemas.openxmlformats.org/drawingml/2006/table">
            <a:tbl>
              <a:tblPr firstRow="1" firstCol="1" bandRow="1">
                <a:tableStyleId>{5C22544A-7EE6-4342-B048-85BDC9FD1C3A}</a:tableStyleId>
              </a:tblPr>
              <a:tblGrid>
                <a:gridCol w="2081111">
                  <a:extLst>
                    <a:ext uri="{9D8B030D-6E8A-4147-A177-3AD203B41FA5}">
                      <a16:colId xmlns:a16="http://schemas.microsoft.com/office/drawing/2014/main" val="2019355413"/>
                    </a:ext>
                  </a:extLst>
                </a:gridCol>
                <a:gridCol w="1104157">
                  <a:extLst>
                    <a:ext uri="{9D8B030D-6E8A-4147-A177-3AD203B41FA5}">
                      <a16:colId xmlns:a16="http://schemas.microsoft.com/office/drawing/2014/main" val="4235389559"/>
                    </a:ext>
                  </a:extLst>
                </a:gridCol>
                <a:gridCol w="965704">
                  <a:extLst>
                    <a:ext uri="{9D8B030D-6E8A-4147-A177-3AD203B41FA5}">
                      <a16:colId xmlns:a16="http://schemas.microsoft.com/office/drawing/2014/main" val="3965794469"/>
                    </a:ext>
                  </a:extLst>
                </a:gridCol>
                <a:gridCol w="929360">
                  <a:extLst>
                    <a:ext uri="{9D8B030D-6E8A-4147-A177-3AD203B41FA5}">
                      <a16:colId xmlns:a16="http://schemas.microsoft.com/office/drawing/2014/main" val="487344225"/>
                    </a:ext>
                  </a:extLst>
                </a:gridCol>
                <a:gridCol w="965704">
                  <a:extLst>
                    <a:ext uri="{9D8B030D-6E8A-4147-A177-3AD203B41FA5}">
                      <a16:colId xmlns:a16="http://schemas.microsoft.com/office/drawing/2014/main" val="4235045995"/>
                    </a:ext>
                  </a:extLst>
                </a:gridCol>
                <a:gridCol w="962243">
                  <a:extLst>
                    <a:ext uri="{9D8B030D-6E8A-4147-A177-3AD203B41FA5}">
                      <a16:colId xmlns:a16="http://schemas.microsoft.com/office/drawing/2014/main" val="1842182292"/>
                    </a:ext>
                  </a:extLst>
                </a:gridCol>
                <a:gridCol w="965704">
                  <a:extLst>
                    <a:ext uri="{9D8B030D-6E8A-4147-A177-3AD203B41FA5}">
                      <a16:colId xmlns:a16="http://schemas.microsoft.com/office/drawing/2014/main" val="521901635"/>
                    </a:ext>
                  </a:extLst>
                </a:gridCol>
                <a:gridCol w="962243">
                  <a:extLst>
                    <a:ext uri="{9D8B030D-6E8A-4147-A177-3AD203B41FA5}">
                      <a16:colId xmlns:a16="http://schemas.microsoft.com/office/drawing/2014/main" val="2447108980"/>
                    </a:ext>
                  </a:extLst>
                </a:gridCol>
                <a:gridCol w="965704">
                  <a:extLst>
                    <a:ext uri="{9D8B030D-6E8A-4147-A177-3AD203B41FA5}">
                      <a16:colId xmlns:a16="http://schemas.microsoft.com/office/drawing/2014/main" val="1416351750"/>
                    </a:ext>
                  </a:extLst>
                </a:gridCol>
                <a:gridCol w="918977">
                  <a:extLst>
                    <a:ext uri="{9D8B030D-6E8A-4147-A177-3AD203B41FA5}">
                      <a16:colId xmlns:a16="http://schemas.microsoft.com/office/drawing/2014/main" val="2798424043"/>
                    </a:ext>
                  </a:extLst>
                </a:gridCol>
                <a:gridCol w="965704">
                  <a:extLst>
                    <a:ext uri="{9D8B030D-6E8A-4147-A177-3AD203B41FA5}">
                      <a16:colId xmlns:a16="http://schemas.microsoft.com/office/drawing/2014/main" val="2832331202"/>
                    </a:ext>
                  </a:extLst>
                </a:gridCol>
              </a:tblGrid>
              <a:tr h="627016">
                <a:tc>
                  <a:txBody>
                    <a:bodyPr/>
                    <a:lstStyle/>
                    <a:p>
                      <a:pPr algn="ctr">
                        <a:lnSpc>
                          <a:spcPct val="115000"/>
                        </a:lnSpc>
                        <a:spcAft>
                          <a:spcPts val="0"/>
                        </a:spcAft>
                      </a:pPr>
                      <a:r>
                        <a:rPr lang="ru-RU" sz="1100">
                          <a:effectLst/>
                        </a:rPr>
                        <a:t>ДОХОДЫ ОТ ПРОДАЖИ МАТЕРИАЛЬНЫХ И НЕМАТЕРИАЛЬНЫХ АКТИВОВ</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dirty="0">
                          <a:effectLst/>
                        </a:rPr>
                        <a:t>4 299,68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49,82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12 015,00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66,90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9 950,00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62,28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11 900,00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70,27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13 200,00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72,39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4231544564"/>
                  </a:ext>
                </a:extLst>
              </a:tr>
              <a:tr h="418011">
                <a:tc>
                  <a:txBody>
                    <a:bodyPr/>
                    <a:lstStyle/>
                    <a:p>
                      <a:pPr algn="ctr">
                        <a:lnSpc>
                          <a:spcPct val="115000"/>
                        </a:lnSpc>
                        <a:spcAft>
                          <a:spcPts val="0"/>
                        </a:spcAft>
                      </a:pPr>
                      <a:r>
                        <a:rPr lang="ru-RU" sz="1100">
                          <a:effectLst/>
                        </a:rPr>
                        <a:t>ШТРАФЫ, САНКЦИИ, ВОЗМЕЩЕНИЕ УЩЕРБА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46,15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0,53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0,22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868958845"/>
                  </a:ext>
                </a:extLst>
              </a:tr>
              <a:tr h="418011">
                <a:tc>
                  <a:txBody>
                    <a:bodyPr/>
                    <a:lstStyle/>
                    <a:p>
                      <a:pPr algn="ctr">
                        <a:lnSpc>
                          <a:spcPct val="115000"/>
                        </a:lnSpc>
                        <a:spcAft>
                          <a:spcPts val="0"/>
                        </a:spcAft>
                      </a:pPr>
                      <a:r>
                        <a:rPr lang="ru-RU" sz="1100" dirty="0">
                          <a:effectLst/>
                        </a:rPr>
                        <a:t>ПРОЧИЕ НЕНАЛОГОВЫЕ ДОХОДЫ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8,57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0,10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0,00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89844429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891870472"/>
              </p:ext>
            </p:extLst>
          </p:nvPr>
        </p:nvGraphicFramePr>
        <p:xfrm>
          <a:off x="256036" y="3995928"/>
          <a:ext cx="11786614" cy="2699004"/>
        </p:xfrm>
        <a:graphic>
          <a:graphicData uri="http://schemas.openxmlformats.org/drawingml/2006/table">
            <a:tbl>
              <a:tblPr firstRow="1" firstCol="1" bandRow="1">
                <a:tableStyleId>{5C22544A-7EE6-4342-B048-85BDC9FD1C3A}</a:tableStyleId>
              </a:tblPr>
              <a:tblGrid>
                <a:gridCol w="2081111">
                  <a:extLst>
                    <a:ext uri="{9D8B030D-6E8A-4147-A177-3AD203B41FA5}">
                      <a16:colId xmlns:a16="http://schemas.microsoft.com/office/drawing/2014/main" val="1140066780"/>
                    </a:ext>
                  </a:extLst>
                </a:gridCol>
                <a:gridCol w="1104157">
                  <a:extLst>
                    <a:ext uri="{9D8B030D-6E8A-4147-A177-3AD203B41FA5}">
                      <a16:colId xmlns:a16="http://schemas.microsoft.com/office/drawing/2014/main" val="3891920892"/>
                    </a:ext>
                  </a:extLst>
                </a:gridCol>
                <a:gridCol w="965705">
                  <a:extLst>
                    <a:ext uri="{9D8B030D-6E8A-4147-A177-3AD203B41FA5}">
                      <a16:colId xmlns:a16="http://schemas.microsoft.com/office/drawing/2014/main" val="744900525"/>
                    </a:ext>
                  </a:extLst>
                </a:gridCol>
                <a:gridCol w="929361">
                  <a:extLst>
                    <a:ext uri="{9D8B030D-6E8A-4147-A177-3AD203B41FA5}">
                      <a16:colId xmlns:a16="http://schemas.microsoft.com/office/drawing/2014/main" val="1291549134"/>
                    </a:ext>
                  </a:extLst>
                </a:gridCol>
                <a:gridCol w="965705">
                  <a:extLst>
                    <a:ext uri="{9D8B030D-6E8A-4147-A177-3AD203B41FA5}">
                      <a16:colId xmlns:a16="http://schemas.microsoft.com/office/drawing/2014/main" val="2330348078"/>
                    </a:ext>
                  </a:extLst>
                </a:gridCol>
                <a:gridCol w="962242">
                  <a:extLst>
                    <a:ext uri="{9D8B030D-6E8A-4147-A177-3AD203B41FA5}">
                      <a16:colId xmlns:a16="http://schemas.microsoft.com/office/drawing/2014/main" val="377139739"/>
                    </a:ext>
                  </a:extLst>
                </a:gridCol>
                <a:gridCol w="965705">
                  <a:extLst>
                    <a:ext uri="{9D8B030D-6E8A-4147-A177-3AD203B41FA5}">
                      <a16:colId xmlns:a16="http://schemas.microsoft.com/office/drawing/2014/main" val="4263846306"/>
                    </a:ext>
                  </a:extLst>
                </a:gridCol>
                <a:gridCol w="962242">
                  <a:extLst>
                    <a:ext uri="{9D8B030D-6E8A-4147-A177-3AD203B41FA5}">
                      <a16:colId xmlns:a16="http://schemas.microsoft.com/office/drawing/2014/main" val="3367860655"/>
                    </a:ext>
                  </a:extLst>
                </a:gridCol>
                <a:gridCol w="965705">
                  <a:extLst>
                    <a:ext uri="{9D8B030D-6E8A-4147-A177-3AD203B41FA5}">
                      <a16:colId xmlns:a16="http://schemas.microsoft.com/office/drawing/2014/main" val="3615513953"/>
                    </a:ext>
                  </a:extLst>
                </a:gridCol>
                <a:gridCol w="918976">
                  <a:extLst>
                    <a:ext uri="{9D8B030D-6E8A-4147-A177-3AD203B41FA5}">
                      <a16:colId xmlns:a16="http://schemas.microsoft.com/office/drawing/2014/main" val="2714691887"/>
                    </a:ext>
                  </a:extLst>
                </a:gridCol>
                <a:gridCol w="965705">
                  <a:extLst>
                    <a:ext uri="{9D8B030D-6E8A-4147-A177-3AD203B41FA5}">
                      <a16:colId xmlns:a16="http://schemas.microsoft.com/office/drawing/2014/main" val="4070131311"/>
                    </a:ext>
                  </a:extLst>
                </a:gridCol>
              </a:tblGrid>
              <a:tr h="478813">
                <a:tc>
                  <a:txBody>
                    <a:bodyPr/>
                    <a:lstStyle/>
                    <a:p>
                      <a:pPr algn="ctr">
                        <a:lnSpc>
                          <a:spcPct val="115000"/>
                        </a:lnSpc>
                        <a:spcAft>
                          <a:spcPts val="0"/>
                        </a:spcAft>
                      </a:pPr>
                      <a:r>
                        <a:rPr lang="ru-RU" sz="1400">
                          <a:effectLst/>
                        </a:rPr>
                        <a:t>безвозмездные, в том числе</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266 286,44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91,59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55 297,36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61,78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54 388,31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62,44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14 921,02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30,65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15 530,42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30,66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561626"/>
                  </a:ext>
                </a:extLst>
              </a:tr>
              <a:tr h="957626">
                <a:tc>
                  <a:txBody>
                    <a:bodyPr/>
                    <a:lstStyle/>
                    <a:p>
                      <a:pPr algn="ctr">
                        <a:lnSpc>
                          <a:spcPct val="115000"/>
                        </a:lnSpc>
                        <a:spcAft>
                          <a:spcPts val="0"/>
                        </a:spcAft>
                      </a:pPr>
                      <a:r>
                        <a:rPr lang="ru-RU" sz="1400">
                          <a:effectLst/>
                        </a:rPr>
                        <a:t>дотация на выравнивание бюджетной обеспеченности</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14 006,00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5,26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14 423,10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26,08</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14 124,90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25,97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14 620,10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97,98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15 526,90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99,98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56001415"/>
                  </a:ext>
                </a:extLst>
              </a:tr>
              <a:tr h="718220">
                <a:tc>
                  <a:txBody>
                    <a:bodyPr/>
                    <a:lstStyle/>
                    <a:p>
                      <a:pPr algn="ctr">
                        <a:lnSpc>
                          <a:spcPct val="115000"/>
                        </a:lnSpc>
                        <a:spcAft>
                          <a:spcPts val="0"/>
                        </a:spcAft>
                      </a:pPr>
                      <a:r>
                        <a:rPr lang="ru-RU" sz="1400">
                          <a:effectLst/>
                        </a:rPr>
                        <a:t>целевые межбюджетные трансферты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252 260,44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94,73</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40 729,26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73,65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40 263,41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74,03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a:effectLst/>
                        </a:rPr>
                        <a:t>300,92</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2,02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3,52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rPr>
                        <a:t>0,02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8554909"/>
                  </a:ext>
                </a:extLst>
              </a:tr>
              <a:tr h="478813">
                <a:tc>
                  <a:txBody>
                    <a:bodyPr/>
                    <a:lstStyle/>
                    <a:p>
                      <a:pPr algn="ctr">
                        <a:lnSpc>
                          <a:spcPct val="115000"/>
                        </a:lnSpc>
                        <a:spcAft>
                          <a:spcPts val="0"/>
                        </a:spcAft>
                      </a:pPr>
                      <a:r>
                        <a:rPr lang="ru-RU" sz="1400">
                          <a:effectLst/>
                        </a:rPr>
                        <a:t>прочие безвозмездные поступления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20,00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0,01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145,00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0,26</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dirty="0">
                          <a:effectLst/>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400" dirty="0">
                          <a:effectLst/>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48578388"/>
                  </a:ext>
                </a:extLst>
              </a:tr>
            </a:tbl>
          </a:graphicData>
        </a:graphic>
      </p:graphicFrame>
    </p:spTree>
    <p:extLst>
      <p:ext uri="{BB962C8B-B14F-4D97-AF65-F5344CB8AC3E}">
        <p14:creationId xmlns:p14="http://schemas.microsoft.com/office/powerpoint/2010/main" val="336291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Рисунок 3"/>
          <p:cNvPicPr>
            <a:picLocks noChangeAspect="1"/>
          </p:cNvPicPr>
          <p:nvPr/>
        </p:nvPicPr>
        <p:blipFill>
          <a:blip r:embed="rId3"/>
          <a:stretch>
            <a:fillRect/>
          </a:stretch>
        </p:blipFill>
        <p:spPr>
          <a:xfrm>
            <a:off x="271907" y="1504949"/>
            <a:ext cx="11705335" cy="4943475"/>
          </a:xfrm>
          <a:prstGeom prst="rect">
            <a:avLst/>
          </a:prstGeom>
        </p:spPr>
      </p:pic>
      <p:sp>
        <p:nvSpPr>
          <p:cNvPr id="6" name="Заголовок 5"/>
          <p:cNvSpPr>
            <a:spLocks noGrp="1"/>
          </p:cNvSpPr>
          <p:nvPr>
            <p:ph type="title"/>
          </p:nvPr>
        </p:nvSpPr>
        <p:spPr>
          <a:xfrm rot="10800000" flipH="1" flipV="1">
            <a:off x="1591056" y="91440"/>
            <a:ext cx="8814816" cy="918210"/>
          </a:xfrm>
        </p:spPr>
        <p:txBody>
          <a:bodyPr>
            <a:normAutofit/>
          </a:bodyPr>
          <a:lstStyle/>
          <a:p>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БЮДЖЕТ ДЛЯ ГРАЖДАН </a:t>
            </a:r>
            <a:endParaRPr lang="ru-RU" dirty="0"/>
          </a:p>
        </p:txBody>
      </p:sp>
    </p:spTree>
    <p:extLst>
      <p:ext uri="{BB962C8B-B14F-4D97-AF65-F5344CB8AC3E}">
        <p14:creationId xmlns:p14="http://schemas.microsoft.com/office/powerpoint/2010/main" val="850159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graphicFrame>
        <p:nvGraphicFramePr>
          <p:cNvPr id="2" name="Таблица 1"/>
          <p:cNvGraphicFramePr>
            <a:graphicFrameLocks noGrp="1"/>
          </p:cNvGraphicFramePr>
          <p:nvPr/>
        </p:nvGraphicFramePr>
        <p:xfrm>
          <a:off x="838200" y="1825625"/>
          <a:ext cx="10904220" cy="4737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3645342398"/>
                    </a:ext>
                  </a:extLst>
                </a:gridCol>
                <a:gridCol w="3177540">
                  <a:extLst>
                    <a:ext uri="{9D8B030D-6E8A-4147-A177-3AD203B41FA5}">
                      <a16:colId xmlns:a16="http://schemas.microsoft.com/office/drawing/2014/main" val="4075643040"/>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536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32 721,00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315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16 746,00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528189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3 182,00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422443"/>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a:t>
                      </a: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Федерации</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3 182,00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83315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59336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r>
                        <a:rPr lang="ru-RU" sz="1600" b="0" i="0" u="none" strike="noStrike" dirty="0" smtClean="0">
                          <a:effectLst/>
                          <a:latin typeface="Times New Roman" panose="02020603050405020304" pitchFamily="18" charset="0"/>
                          <a:cs typeface="Times New Roman" panose="02020603050405020304" pitchFamily="18" charset="0"/>
                        </a:rPr>
                        <a:t>)</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45947"/>
                  </a:ext>
                </a:extLst>
              </a:tr>
            </a:tbl>
          </a:graphicData>
        </a:graphic>
      </p:graphicFrame>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11889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86473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807132336"/>
                    </a:ext>
                  </a:extLst>
                </a:gridCol>
                <a:gridCol w="3177540">
                  <a:extLst>
                    <a:ext uri="{9D8B030D-6E8A-4147-A177-3AD203B41FA5}">
                      <a16:colId xmlns:a16="http://schemas.microsoft.com/office/drawing/2014/main" val="1415168704"/>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7219217"/>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54249"/>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353365"/>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236202"/>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11 104,00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788376"/>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044816"/>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05112"/>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050898"/>
                  </a:ext>
                </a:extLst>
              </a:tr>
            </a:tbl>
          </a:graphicData>
        </a:graphic>
      </p:graphicFrame>
    </p:spTree>
    <p:extLst>
      <p:ext uri="{BB962C8B-B14F-4D97-AF65-F5344CB8AC3E}">
        <p14:creationId xmlns:p14="http://schemas.microsoft.com/office/powerpoint/2010/main" val="1964442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nvGraphicFramePr>
        <p:xfrm>
          <a:off x="838200" y="1825625"/>
          <a:ext cx="10904220" cy="4746625"/>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2900517728"/>
                    </a:ext>
                  </a:extLst>
                </a:gridCol>
                <a:gridCol w="3177540">
                  <a:extLst>
                    <a:ext uri="{9D8B030D-6E8A-4147-A177-3AD203B41FA5}">
                      <a16:colId xmlns:a16="http://schemas.microsoft.com/office/drawing/2014/main" val="3529228576"/>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311185"/>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112549"/>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15 975,00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291016"/>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4 625,00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599717"/>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530642"/>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211111"/>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739369"/>
                  </a:ext>
                </a:extLst>
              </a:tr>
            </a:tbl>
          </a:graphicData>
        </a:graphic>
      </p:graphicFrame>
    </p:spTree>
    <p:extLst>
      <p:ext uri="{BB962C8B-B14F-4D97-AF65-F5344CB8AC3E}">
        <p14:creationId xmlns:p14="http://schemas.microsoft.com/office/powerpoint/2010/main" val="4223169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nvGraphicFramePr>
        <p:xfrm>
          <a:off x="838200" y="1825625"/>
          <a:ext cx="10904220" cy="4565139"/>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2628953622"/>
                    </a:ext>
                  </a:extLst>
                </a:gridCol>
                <a:gridCol w="3177540">
                  <a:extLst>
                    <a:ext uri="{9D8B030D-6E8A-4147-A177-3AD203B41FA5}">
                      <a16:colId xmlns:a16="http://schemas.microsoft.com/office/drawing/2014/main" val="376484522"/>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013863"/>
                  </a:ext>
                </a:extLst>
              </a:tr>
              <a:tr h="370840">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03345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cs typeface="Times New Roman" panose="02020603050405020304" pitchFamily="18" charset="0"/>
                        </a:rPr>
                        <a:t>1400,00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45194"/>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081880"/>
                  </a:ext>
                </a:extLst>
              </a:tr>
              <a:tr h="370840">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492998"/>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9 950,00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069831"/>
                  </a:ext>
                </a:extLst>
              </a:tr>
              <a:tr h="370840">
                <a:tc>
                  <a:txBody>
                    <a:body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9 950,00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418029"/>
                  </a:ext>
                </a:extLst>
              </a:tr>
              <a:tr h="675764">
                <a:tc>
                  <a:txBody>
                    <a:bodyPr/>
                    <a:lstStyle/>
                    <a:p>
                      <a:pPr algn="ctr"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9 950,00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893891"/>
                  </a:ext>
                </a:extLst>
              </a:tr>
              <a:tr h="370840">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54 388,31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866885"/>
                  </a:ext>
                </a:extLst>
              </a:tr>
            </a:tbl>
          </a:graphicData>
        </a:graphic>
      </p:graphicFrame>
    </p:spTree>
    <p:extLst>
      <p:ext uri="{BB962C8B-B14F-4D97-AF65-F5344CB8AC3E}">
        <p14:creationId xmlns:p14="http://schemas.microsoft.com/office/powerpoint/2010/main" val="59396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050326567"/>
              </p:ext>
            </p:extLst>
          </p:nvPr>
        </p:nvGraphicFramePr>
        <p:xfrm>
          <a:off x="838200" y="1352549"/>
          <a:ext cx="10904220" cy="5276850"/>
        </p:xfrm>
        <a:graphic>
          <a:graphicData uri="http://schemas.openxmlformats.org/drawingml/2006/table">
            <a:tbl>
              <a:tblPr firstRow="1" bandRow="1">
                <a:tableStyleId>{5C22544A-7EE6-4342-B048-85BDC9FD1C3A}</a:tableStyleId>
              </a:tblPr>
              <a:tblGrid>
                <a:gridCol w="7726680">
                  <a:extLst>
                    <a:ext uri="{9D8B030D-6E8A-4147-A177-3AD203B41FA5}">
                      <a16:colId xmlns:a16="http://schemas.microsoft.com/office/drawing/2014/main" val="659497474"/>
                    </a:ext>
                  </a:extLst>
                </a:gridCol>
                <a:gridCol w="3177540">
                  <a:extLst>
                    <a:ext uri="{9D8B030D-6E8A-4147-A177-3AD203B41FA5}">
                      <a16:colId xmlns:a16="http://schemas.microsoft.com/office/drawing/2014/main" val="2429215496"/>
                    </a:ext>
                  </a:extLst>
                </a:gridCol>
              </a:tblGrid>
              <a:tr h="939383">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a:t>
                      </a:r>
                    </a:p>
                    <a:p>
                      <a:pPr algn="ctr"/>
                      <a:r>
                        <a:rPr lang="ru-RU" sz="1800" dirty="0" smtClean="0">
                          <a:latin typeface="Times New Roman" panose="02020603050405020304" pitchFamily="18" charset="0"/>
                          <a:cs typeface="Times New Roman" panose="02020603050405020304" pitchFamily="18" charset="0"/>
                        </a:rPr>
                        <a:t>Сумма бюджета на 2022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480892"/>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54 388,31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54078"/>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14 124,90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481158"/>
                  </a:ext>
                </a:extLst>
              </a:tr>
              <a:tr h="510789">
                <a:tc>
                  <a:txBody>
                    <a:bodyPr/>
                    <a:lstStyle/>
                    <a:p>
                      <a:pPr algn="ctr" fontAlgn="b"/>
                      <a:r>
                        <a:rPr lang="ru-RU" sz="1600" b="1" i="0" u="none" strike="noStrike">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39 962,49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76977"/>
                  </a:ext>
                </a:extLst>
              </a:tr>
              <a:tr h="510789">
                <a:tc>
                  <a:txBody>
                    <a:bodyPr/>
                    <a:lstStyle/>
                    <a:p>
                      <a:pPr algn="ctr" fontAlgn="ctr"/>
                      <a:r>
                        <a:rPr lang="ru-RU" sz="1600" b="0" i="0" u="none" strike="noStrike">
                          <a:effectLst/>
                          <a:latin typeface="Times New Roman" panose="02020603050405020304" pitchFamily="18" charset="0"/>
                        </a:rPr>
                        <a:t>Субсидии бюджетам городских поселений на софинансирование капитальных вложений в объекты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34 619,09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891157"/>
                  </a:ext>
                </a:extLst>
              </a:tr>
              <a:tr h="380972">
                <a:tc>
                  <a:txBody>
                    <a:bodyPr/>
                    <a:lstStyle/>
                    <a:p>
                      <a:pPr algn="ctr" fontAlgn="ctr"/>
                      <a:r>
                        <a:rPr lang="ru-RU" sz="1600" b="0" i="0" u="none" strike="noStrike">
                          <a:effectLst/>
                          <a:latin typeface="Times New Roman" panose="02020603050405020304" pitchFamily="18" charset="0"/>
                        </a:rPr>
                        <a:t>Прочие субсидии бюджетам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5 343,40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557420"/>
                  </a:ext>
                </a:extLst>
              </a:tr>
              <a:tr h="510789">
                <a:tc>
                  <a:txBody>
                    <a:bodyPr/>
                    <a:lstStyle/>
                    <a:p>
                      <a:pPr algn="ctr" fontAlgn="b"/>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300,92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802329"/>
                  </a:ext>
                </a:extLst>
              </a:tr>
              <a:tr h="510789">
                <a:tc>
                  <a:txBody>
                    <a:bodyPr/>
                    <a:lstStyle/>
                    <a:p>
                      <a:pPr algn="ctr" fontAlgn="b"/>
                      <a:r>
                        <a:rPr lang="ru-RU" sz="1600" b="0" i="0" u="none" strike="noStrike" dirty="0">
                          <a:solidFill>
                            <a:srgbClr val="000000"/>
                          </a:solidFill>
                          <a:effectLst/>
                          <a:latin typeface="Times New Roman" panose="02020603050405020304" pitchFamily="18" charset="0"/>
                        </a:rPr>
                        <a:t>Субвенции бюджетам городских поселений на осуществление первичного воинского учета на территориях, где отсутствуют военные комиссариаты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297,40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535981"/>
                  </a:ext>
                </a:extLst>
              </a:tr>
              <a:tr h="510789">
                <a:tc>
                  <a:txBody>
                    <a:bodyPr/>
                    <a:lstStyle/>
                    <a:p>
                      <a:pPr algn="ctr" fontAlgn="b"/>
                      <a:r>
                        <a:rPr lang="ru-RU" sz="1600" b="0" i="0" u="none" strike="noStrike" dirty="0">
                          <a:effectLst/>
                          <a:latin typeface="Arial Narrow" panose="020B0606020202030204" pitchFamily="34" charset="0"/>
                        </a:rPr>
                        <a:t>Субвенции бюджетам городских поселений на выполнение передаваемых полномочий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872223"/>
                  </a:ext>
                </a:extLst>
              </a:tr>
              <a:tr h="380972">
                <a:tc>
                  <a:txBody>
                    <a:bodyPr/>
                    <a:lstStyle/>
                    <a:p>
                      <a:pPr algn="ctr" fontAlgn="b"/>
                      <a:r>
                        <a:rPr lang="ru-RU" sz="1600" b="1" i="0" u="none" strike="noStrike" dirty="0">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87 109,31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514595"/>
                  </a:ext>
                </a:extLst>
              </a:tr>
            </a:tbl>
          </a:graphicData>
        </a:graphic>
      </p:graphicFrame>
    </p:spTree>
    <p:extLst>
      <p:ext uri="{BB962C8B-B14F-4D97-AF65-F5344CB8AC3E}">
        <p14:creationId xmlns:p14="http://schemas.microsoft.com/office/powerpoint/2010/main" val="288568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БЮДЖЕТ</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2790330939"/>
              </p:ext>
            </p:extLst>
          </p:nvPr>
        </p:nvGraphicFramePr>
        <p:xfrm>
          <a:off x="653415" y="723331"/>
          <a:ext cx="10872470" cy="60093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1125529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1" y="0"/>
            <a:ext cx="9201150" cy="723331"/>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Доходная часть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ГП за 2022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342740837"/>
              </p:ext>
            </p:extLst>
          </p:nvPr>
        </p:nvGraphicFramePr>
        <p:xfrm>
          <a:off x="152400" y="719666"/>
          <a:ext cx="11780520" cy="587925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3244915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0"/>
            <a:ext cx="9201150" cy="723331"/>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Собственные доходы бюджета </a:t>
            </a:r>
            <a:r>
              <a:rPr lang="ru-RU" sz="2800" dirty="0" err="1">
                <a:latin typeface="Times New Roman" panose="02020603050405020304" pitchFamily="18" charset="0"/>
                <a:cs typeface="Times New Roman" panose="02020603050405020304" pitchFamily="18" charset="0"/>
              </a:rPr>
              <a:t>Дружногорского</a:t>
            </a:r>
            <a:r>
              <a:rPr lang="ru-RU" sz="2800" dirty="0">
                <a:latin typeface="Times New Roman" panose="02020603050405020304" pitchFamily="18" charset="0"/>
                <a:cs typeface="Times New Roman" panose="02020603050405020304" pitchFamily="18" charset="0"/>
              </a:rPr>
              <a:t> ГП за 2020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1486919405"/>
              </p:ext>
            </p:extLst>
          </p:nvPr>
        </p:nvGraphicFramePr>
        <p:xfrm>
          <a:off x="405130" y="723331"/>
          <a:ext cx="11299190" cy="59097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361325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6572250"/>
          </a:xfrm>
        </p:spPr>
        <p:txBody>
          <a:bodyPr>
            <a:normAutofit/>
          </a:bodyPr>
          <a:lstStyle/>
          <a:p>
            <a:pPr algn="ctr"/>
            <a:r>
              <a:rPr lang="ru-RU" sz="3200" dirty="0" err="1" smtClean="0">
                <a:latin typeface="Times New Roman" panose="02020603050405020304" pitchFamily="18" charset="0"/>
                <a:cs typeface="Times New Roman" panose="02020603050405020304" pitchFamily="18" charset="0"/>
              </a:rPr>
              <a:t>Дружногорское</a:t>
            </a:r>
            <a:r>
              <a:rPr lang="ru-RU" sz="3200" dirty="0" smtClean="0">
                <a:latin typeface="Times New Roman" panose="02020603050405020304" pitchFamily="18" charset="0"/>
                <a:cs typeface="Times New Roman" panose="02020603050405020304" pitchFamily="18" charset="0"/>
              </a:rPr>
              <a:t> городское поселение</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Гатчинского муниципального района</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Ленинградской области</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Административно-территориальное устройство</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800" dirty="0"/>
              <a:t>Поселение граничит на севере – с Сиверским городским поселением, на востоке – с </a:t>
            </a:r>
            <a:r>
              <a:rPr lang="ru-RU" sz="1800" dirty="0" err="1"/>
              <a:t>Вырицким</a:t>
            </a:r>
            <a:r>
              <a:rPr lang="ru-RU" sz="1800" dirty="0"/>
              <a:t> городским поселением, на западе – с Рождественским сельским поселением, на юге – с </a:t>
            </a:r>
            <a:r>
              <a:rPr lang="ru-RU" sz="1800" dirty="0" err="1"/>
              <a:t>Лужским</a:t>
            </a:r>
            <a:r>
              <a:rPr lang="ru-RU" sz="1800" dirty="0"/>
              <a:t> муниципальным районом Ленобласти.</a:t>
            </a:r>
            <a:br>
              <a:rPr lang="ru-RU" sz="1800" dirty="0"/>
            </a:br>
            <a:r>
              <a:rPr lang="ru-RU" sz="1800" dirty="0"/>
              <a:t>В состав </a:t>
            </a:r>
            <a:r>
              <a:rPr lang="ru-RU" sz="1800" dirty="0" err="1"/>
              <a:t>Дружногорского</a:t>
            </a:r>
            <a:r>
              <a:rPr lang="ru-RU" sz="1800" dirty="0"/>
              <a:t>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a:t>
            </a:r>
            <a:r>
              <a:rPr lang="ru-RU" sz="1800" dirty="0" err="1"/>
              <a:t>гп</a:t>
            </a:r>
            <a:r>
              <a:rPr lang="ru-RU" sz="1800" dirty="0"/>
              <a:t>. Дружная Горка.</a:t>
            </a:r>
            <a:br>
              <a:rPr lang="ru-RU" sz="1800" dirty="0"/>
            </a:br>
            <a:r>
              <a:rPr lang="ru-RU" sz="1800" dirty="0"/>
              <a:t>В состав </a:t>
            </a:r>
            <a:r>
              <a:rPr lang="ru-RU" sz="1800" dirty="0" err="1"/>
              <a:t>Дружногорского</a:t>
            </a:r>
            <a:r>
              <a:rPr lang="ru-RU" sz="1800" dirty="0"/>
              <a:t> городского поселения входят следующие населенные пункты:</a:t>
            </a:r>
            <a:br>
              <a:rPr lang="ru-RU" sz="1800" dirty="0"/>
            </a:br>
            <a:r>
              <a:rPr lang="ru-RU" sz="1800" dirty="0"/>
              <a:t>городской поселок Дружная Горка, деревня Заозерье, деревня Зайцево, деревня </a:t>
            </a:r>
            <a:r>
              <a:rPr lang="ru-RU" sz="1800" dirty="0" err="1"/>
              <a:t>Изора</a:t>
            </a:r>
            <a:r>
              <a:rPr lang="ru-RU" sz="1800" dirty="0"/>
              <a:t>, деревня </a:t>
            </a:r>
            <a:r>
              <a:rPr lang="ru-RU" sz="1800" dirty="0" err="1"/>
              <a:t>Кургино</a:t>
            </a:r>
            <a:r>
              <a:rPr lang="ru-RU" sz="1800" dirty="0"/>
              <a:t>, деревня </a:t>
            </a:r>
            <a:r>
              <a:rPr lang="ru-RU" sz="1800" dirty="0" err="1"/>
              <a:t>Лампово</a:t>
            </a:r>
            <a:r>
              <a:rPr lang="ru-RU" sz="1800" dirty="0"/>
              <a:t>, деревня </a:t>
            </a:r>
            <a:r>
              <a:rPr lang="ru-RU" sz="1800" dirty="0" err="1"/>
              <a:t>Лязево</a:t>
            </a:r>
            <a:r>
              <a:rPr lang="ru-RU" sz="1800" dirty="0"/>
              <a:t>, село </a:t>
            </a:r>
            <a:r>
              <a:rPr lang="ru-RU" sz="1800" dirty="0" err="1"/>
              <a:t>Орлино</a:t>
            </a:r>
            <a:r>
              <a:rPr lang="ru-RU" sz="1800" dirty="0"/>
              <a:t>, деревня Остров, деревня </a:t>
            </a:r>
            <a:r>
              <a:rPr lang="ru-RU" sz="1800" dirty="0" err="1"/>
              <a:t>Протасовка</a:t>
            </a:r>
            <a:r>
              <a:rPr lang="ru-RU" sz="1800" dirty="0"/>
              <a:t>, деревня </a:t>
            </a:r>
            <a:r>
              <a:rPr lang="ru-RU" sz="1800" dirty="0" err="1"/>
              <a:t>Симанково</a:t>
            </a:r>
            <a:r>
              <a:rPr lang="ru-RU" sz="1800" dirty="0"/>
              <a:t>, п. ж/д. ст. </a:t>
            </a:r>
            <a:r>
              <a:rPr lang="ru-RU" sz="1800" dirty="0" err="1"/>
              <a:t>Строганово</a:t>
            </a:r>
            <a:r>
              <a:rPr lang="ru-RU" sz="1800" dirty="0"/>
              <a:t>.</a:t>
            </a:r>
            <a:r>
              <a:rPr lang="ru-RU" dirty="0"/>
              <a:t/>
            </a:r>
            <a:br>
              <a:rPr lang="ru-RU" dirty="0"/>
            </a:b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426606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
            <a:ext cx="10515600" cy="518160"/>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собственных доходов в 2022 году</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2301801771"/>
              </p:ext>
            </p:extLst>
          </p:nvPr>
        </p:nvGraphicFramePr>
        <p:xfrm>
          <a:off x="0" y="723331"/>
          <a:ext cx="12192000" cy="61346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196113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неналоговых доходов за 2022 год</a:t>
            </a:r>
          </a:p>
        </p:txBody>
      </p:sp>
      <p:sp>
        <p:nvSpPr>
          <p:cNvPr id="5" name="Блок-схема: ссылка на другую страницу 4"/>
          <p:cNvSpPr/>
          <p:nvPr/>
        </p:nvSpPr>
        <p:spPr>
          <a:xfrm>
            <a:off x="10981690" y="-3665"/>
            <a:ext cx="731520" cy="101331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2612633592"/>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2350596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
            <a:ext cx="9201150" cy="723331"/>
          </a:xfrm>
        </p:spPr>
        <p:txBody>
          <a:bodyPr>
            <a:normAutofit/>
          </a:bodyPr>
          <a:lstStyle/>
          <a:p>
            <a:pPr algn="ctr"/>
            <a:r>
              <a:rPr lang="ru-RU" sz="2800" dirty="0">
                <a:latin typeface="Times New Roman" panose="02020603050405020304" pitchFamily="18" charset="0"/>
                <a:cs typeface="Times New Roman" panose="02020603050405020304" pitchFamily="18" charset="0"/>
              </a:rPr>
              <a:t>Структура доходов от использования имущества 2022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1619621635"/>
              </p:ext>
            </p:extLst>
          </p:nvPr>
        </p:nvGraphicFramePr>
        <p:xfrm>
          <a:off x="0" y="719666"/>
          <a:ext cx="12192000" cy="6138334"/>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127740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Диаграмма 6"/>
          <p:cNvGraphicFramePr/>
          <p:nvPr>
            <p:extLst>
              <p:ext uri="{D42A27DB-BD31-4B8C-83A1-F6EECF244321}">
                <p14:modId xmlns:p14="http://schemas.microsoft.com/office/powerpoint/2010/main" val="1416660050"/>
              </p:ext>
            </p:extLst>
          </p:nvPr>
        </p:nvGraphicFramePr>
        <p:xfrm>
          <a:off x="0" y="719666"/>
          <a:ext cx="12192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424377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1079182"/>
          </a:xfrm>
        </p:spPr>
        <p:txBody>
          <a:bodyPr>
            <a:normAutofit/>
          </a:bodyPr>
          <a:lstStyle/>
          <a:p>
            <a:pPr algn="ctr"/>
            <a:r>
              <a:rPr lang="ru-RU" sz="3200" dirty="0">
                <a:latin typeface="Times New Roman" panose="02020603050405020304" pitchFamily="18" charset="0"/>
                <a:cs typeface="Times New Roman" panose="02020603050405020304" pitchFamily="18" charset="0"/>
              </a:rPr>
              <a:t>Структура безвозмездных поступлений от других бюджетов в 2022 году</a:t>
            </a: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Диаграмма 6"/>
          <p:cNvGraphicFramePr/>
          <p:nvPr>
            <p:extLst>
              <p:ext uri="{D42A27DB-BD31-4B8C-83A1-F6EECF244321}">
                <p14:modId xmlns:p14="http://schemas.microsoft.com/office/powerpoint/2010/main" val="564221683"/>
              </p:ext>
            </p:extLst>
          </p:nvPr>
        </p:nvGraphicFramePr>
        <p:xfrm>
          <a:off x="371475" y="971550"/>
          <a:ext cx="11698605" cy="58864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230931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2" descr="http://drujnayagorka.ru/images/gerb_d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83" y="1269199"/>
            <a:ext cx="1968234" cy="20740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6675" y="2828925"/>
            <a:ext cx="12030075" cy="3785652"/>
          </a:xfrm>
          <a:prstGeom prst="rect">
            <a:avLst/>
          </a:prstGeom>
        </p:spPr>
        <p:txBody>
          <a:bodyPr wrap="square">
            <a:spAutoFit/>
          </a:bodyPr>
          <a:lstStyle/>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r>
              <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Прогнозируемые </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поступления доходов в бюджет </a:t>
            </a:r>
            <a:r>
              <a:rPr lang="ru-RU" sz="4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городского поселения на 2023 и на 2024 </a:t>
            </a:r>
            <a:r>
              <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года</a:t>
            </a:r>
            <a:endParaRPr lang="ru-RU"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val="914109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718867767"/>
              </p:ext>
            </p:extLst>
          </p:nvPr>
        </p:nvGraphicFramePr>
        <p:xfrm>
          <a:off x="466725" y="1428753"/>
          <a:ext cx="11543533" cy="5347968"/>
        </p:xfrm>
        <a:graphic>
          <a:graphicData uri="http://schemas.openxmlformats.org/drawingml/2006/table">
            <a:tbl>
              <a:tblPr firstRow="1" bandRow="1">
                <a:tableStyleId>{5C22544A-7EE6-4342-B048-85BDC9FD1C3A}</a:tableStyleId>
              </a:tblPr>
              <a:tblGrid>
                <a:gridCol w="7050777">
                  <a:extLst>
                    <a:ext uri="{9D8B030D-6E8A-4147-A177-3AD203B41FA5}">
                      <a16:colId xmlns:a16="http://schemas.microsoft.com/office/drawing/2014/main" val="2225800720"/>
                    </a:ext>
                  </a:extLst>
                </a:gridCol>
                <a:gridCol w="2270351">
                  <a:extLst>
                    <a:ext uri="{9D8B030D-6E8A-4147-A177-3AD203B41FA5}">
                      <a16:colId xmlns:a16="http://schemas.microsoft.com/office/drawing/2014/main" val="255470599"/>
                    </a:ext>
                  </a:extLst>
                </a:gridCol>
                <a:gridCol w="2222405">
                  <a:extLst>
                    <a:ext uri="{9D8B030D-6E8A-4147-A177-3AD203B41FA5}">
                      <a16:colId xmlns:a16="http://schemas.microsoft.com/office/drawing/2014/main" val="2075949901"/>
                    </a:ext>
                  </a:extLst>
                </a:gridCol>
              </a:tblGrid>
              <a:tr h="691388">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2023 и на 2024 года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Сумма бюджета на 2023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268360"/>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a:effectLst/>
                          <a:latin typeface="Times New Roman" panose="02020603050405020304" pitchFamily="18" charset="0"/>
                        </a:rPr>
                        <a:t>33 754,00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35 129,00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243599"/>
                  </a:ext>
                </a:extLst>
              </a:tr>
              <a:tr h="400566">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налоговые доходы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16 819,00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16 894,00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10546"/>
                  </a:ext>
                </a:extLst>
              </a:tr>
              <a:tr h="400566">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dirty="0">
                          <a:effectLst/>
                          <a:latin typeface="Times New Roman" panose="02020603050405020304" pitchFamily="18" charset="0"/>
                        </a:rPr>
                        <a:t>3 246,00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3 311,00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93906"/>
                  </a:ext>
                </a:extLst>
              </a:tr>
              <a:tr h="1327218">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a:t>
                      </a:r>
                      <a:br>
                        <a:rPr lang="ru-RU" sz="1600" b="0" i="0" u="none" strike="noStrike">
                          <a:solidFill>
                            <a:srgbClr val="000000"/>
                          </a:solidFill>
                          <a:effectLst/>
                          <a:latin typeface="Times New Roman" panose="02020603050405020304" pitchFamily="18" charset="0"/>
                          <a:cs typeface="Times New Roman" panose="02020603050405020304" pitchFamily="18" charset="0"/>
                        </a:rPr>
                      </a:b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0" i="0" u="none" strike="noStrike" dirty="0">
                          <a:effectLst/>
                          <a:latin typeface="Times New Roman" panose="02020603050405020304" pitchFamily="18" charset="0"/>
                        </a:rPr>
                        <a:t>3 246,00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0" i="0" u="none" strike="noStrike" dirty="0">
                          <a:effectLst/>
                          <a:latin typeface="Times New Roman" panose="02020603050405020304" pitchFamily="18" charset="0"/>
                        </a:rPr>
                        <a:t>3 311,00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155719"/>
                  </a:ext>
                </a:extLst>
              </a:tr>
              <a:tr h="53706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ru-RU" sz="1600" b="1" i="0" u="none" strike="noStrike">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600" b="1" i="0" u="none" strike="noStrike" dirty="0">
                          <a:effectLst/>
                          <a:latin typeface="Times New Roman" panose="02020603050405020304" pitchFamily="18" charset="0"/>
                        </a:rPr>
                        <a:t>1 500,00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35234"/>
                  </a:ext>
                </a:extLst>
              </a:tr>
              <a:tr h="1590604">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212378"/>
                  </a:ext>
                </a:extLst>
              </a:tr>
            </a:tbl>
          </a:graphicData>
        </a:graphic>
      </p:graphicFrame>
    </p:spTree>
    <p:extLst>
      <p:ext uri="{BB962C8B-B14F-4D97-AF65-F5344CB8AC3E}">
        <p14:creationId xmlns:p14="http://schemas.microsoft.com/office/powerpoint/2010/main" val="1508191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814814729"/>
              </p:ext>
            </p:extLst>
          </p:nvPr>
        </p:nvGraphicFramePr>
        <p:xfrm>
          <a:off x="257177" y="1825625"/>
          <a:ext cx="11753081" cy="4707255"/>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2935999331"/>
                    </a:ext>
                  </a:extLst>
                </a:gridCol>
                <a:gridCol w="2311564">
                  <a:extLst>
                    <a:ext uri="{9D8B030D-6E8A-4147-A177-3AD203B41FA5}">
                      <a16:colId xmlns:a16="http://schemas.microsoft.com/office/drawing/2014/main" val="3093640612"/>
                    </a:ext>
                  </a:extLst>
                </a:gridCol>
                <a:gridCol w="2262748">
                  <a:extLst>
                    <a:ext uri="{9D8B030D-6E8A-4147-A177-3AD203B41FA5}">
                      <a16:colId xmlns:a16="http://schemas.microsoft.com/office/drawing/2014/main" val="833452110"/>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2023 и на 2024 года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Сумма бюджета на 2023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5358"/>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34319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979,00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94958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969,00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979,00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31566"/>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11 104,00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11 104,00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527551"/>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организаций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542052"/>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823670"/>
                  </a:ext>
                </a:extLst>
              </a:tr>
            </a:tbl>
          </a:graphicData>
        </a:graphic>
      </p:graphicFrame>
    </p:spTree>
    <p:extLst>
      <p:ext uri="{BB962C8B-B14F-4D97-AF65-F5344CB8AC3E}">
        <p14:creationId xmlns:p14="http://schemas.microsoft.com/office/powerpoint/2010/main" val="2391505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293662811"/>
              </p:ext>
            </p:extLst>
          </p:nvPr>
        </p:nvGraphicFramePr>
        <p:xfrm>
          <a:off x="257176" y="1825625"/>
          <a:ext cx="11753082" cy="4589780"/>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2430155732"/>
                    </a:ext>
                  </a:extLst>
                </a:gridCol>
                <a:gridCol w="2311565">
                  <a:extLst>
                    <a:ext uri="{9D8B030D-6E8A-4147-A177-3AD203B41FA5}">
                      <a16:colId xmlns:a16="http://schemas.microsoft.com/office/drawing/2014/main" val="1507815411"/>
                    </a:ext>
                  </a:extLst>
                </a:gridCol>
                <a:gridCol w="2262748">
                  <a:extLst>
                    <a:ext uri="{9D8B030D-6E8A-4147-A177-3AD203B41FA5}">
                      <a16:colId xmlns:a16="http://schemas.microsoft.com/office/drawing/2014/main" val="3145593711"/>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2023 и на 2024 года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Сумма бюджета на 2023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48505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физических лиц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139684"/>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поселений (сумма платежа (перерасчеты, недоимка и задолженность по соответствующему платежу, в том числе по отмененному)</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5 504,00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778425"/>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неналоговые доходы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16 935,00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18 235,00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79223"/>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3 635,00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3 635,00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791658"/>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 а также средства от продажи права на заключение договоров аренды указанных земельных участков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2 000,00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86606"/>
                  </a:ext>
                </a:extLst>
              </a:tr>
              <a:tr h="370840">
                <a:tc>
                  <a:txBody>
                    <a:bodyPr/>
                    <a:lstStyle/>
                    <a:p>
                      <a:pPr algn="ctr" fontAlgn="ctr"/>
                      <a:r>
                        <a:rPr lang="ru-RU" sz="1600" b="0" i="0" u="none" strike="noStrike">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поселений и созданных ими учреждений (за исключением имущества муниципальных бюджетных и автономных учреждений)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639310"/>
                  </a:ext>
                </a:extLst>
              </a:tr>
            </a:tbl>
          </a:graphicData>
        </a:graphic>
      </p:graphicFrame>
    </p:spTree>
    <p:extLst>
      <p:ext uri="{BB962C8B-B14F-4D97-AF65-F5344CB8AC3E}">
        <p14:creationId xmlns:p14="http://schemas.microsoft.com/office/powerpoint/2010/main" val="3605177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436299477"/>
              </p:ext>
            </p:extLst>
          </p:nvPr>
        </p:nvGraphicFramePr>
        <p:xfrm>
          <a:off x="190500" y="1825625"/>
          <a:ext cx="11819757" cy="4364990"/>
        </p:xfrm>
        <a:graphic>
          <a:graphicData uri="http://schemas.openxmlformats.org/drawingml/2006/table">
            <a:tbl>
              <a:tblPr firstRow="1" bandRow="1">
                <a:tableStyleId>{5C22544A-7EE6-4342-B048-85BDC9FD1C3A}</a:tableStyleId>
              </a:tblPr>
              <a:tblGrid>
                <a:gridCol w="7219494">
                  <a:extLst>
                    <a:ext uri="{9D8B030D-6E8A-4147-A177-3AD203B41FA5}">
                      <a16:colId xmlns:a16="http://schemas.microsoft.com/office/drawing/2014/main" val="2700214375"/>
                    </a:ext>
                  </a:extLst>
                </a:gridCol>
                <a:gridCol w="2324678">
                  <a:extLst>
                    <a:ext uri="{9D8B030D-6E8A-4147-A177-3AD203B41FA5}">
                      <a16:colId xmlns:a16="http://schemas.microsoft.com/office/drawing/2014/main" val="3712619805"/>
                    </a:ext>
                  </a:extLst>
                </a:gridCol>
                <a:gridCol w="2275585">
                  <a:extLst>
                    <a:ext uri="{9D8B030D-6E8A-4147-A177-3AD203B41FA5}">
                      <a16:colId xmlns:a16="http://schemas.microsoft.com/office/drawing/2014/main" val="263532082"/>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2023 и на 2024 года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Сумма бюджета на 2023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220369"/>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поселений (за исключением земельных участков)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073436"/>
                  </a:ext>
                </a:extLst>
              </a:tr>
              <a:tr h="370840">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прочие доходы от использования имущества /</a:t>
                      </a:r>
                      <a:r>
                        <a:rPr lang="ru-RU" sz="1600" b="0" i="0" u="none" strike="noStrike" dirty="0" err="1">
                          <a:effectLst/>
                          <a:latin typeface="Times New Roman" panose="02020603050405020304" pitchFamily="18" charset="0"/>
                          <a:cs typeface="Times New Roman" panose="02020603050405020304" pitchFamily="18" charset="0"/>
                        </a:rPr>
                        <a:t>найм</a:t>
                      </a:r>
                      <a:r>
                        <a:rPr lang="ru-RU" sz="16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162582"/>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1 400,00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1 400,00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786947"/>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815934"/>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978378"/>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13 200,00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622184"/>
                  </a:ext>
                </a:extLst>
              </a:tr>
              <a:tr h="370840">
                <a:tc>
                  <a:txBody>
                    <a:bodyPr/>
                    <a:lstStyle/>
                    <a:p>
                      <a:pPr algn="ctr" fontAlgn="ctr"/>
                      <a:r>
                        <a:rPr lang="ru-RU" sz="1600" b="1"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11 900,00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13 200,00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361767"/>
                  </a:ext>
                </a:extLst>
              </a:tr>
              <a:tr h="370840">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15 150,00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16 550,00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160952"/>
                  </a:ext>
                </a:extLst>
              </a:tr>
            </a:tbl>
          </a:graphicData>
        </a:graphic>
      </p:graphicFrame>
    </p:spTree>
    <p:extLst>
      <p:ext uri="{BB962C8B-B14F-4D97-AF65-F5344CB8AC3E}">
        <p14:creationId xmlns:p14="http://schemas.microsoft.com/office/powerpoint/2010/main" val="409083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789" y="74891"/>
            <a:ext cx="6637861" cy="6714550"/>
          </a:xfrm>
          <a:prstGeom prst="rect">
            <a:avLst/>
          </a:prstGeom>
        </p:spPr>
      </p:pic>
    </p:spTree>
    <p:extLst>
      <p:ext uri="{BB962C8B-B14F-4D97-AF65-F5344CB8AC3E}">
        <p14:creationId xmlns:p14="http://schemas.microsoft.com/office/powerpoint/2010/main" val="95648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solidFill>
                  <a:prstClr val="black"/>
                </a:solidFill>
                <a:latin typeface="Times New Roman" panose="02020603050405020304" pitchFamily="18" charset="0"/>
                <a:cs typeface="Times New Roman" panose="02020603050405020304" pitchFamily="18" charset="0"/>
              </a:rPr>
              <a:t>Прогнозируемые поступления доходов в бюджет </a:t>
            </a:r>
            <a:r>
              <a:rPr lang="ru-RU" sz="3200" dirty="0" err="1">
                <a:solidFill>
                  <a:prstClr val="black"/>
                </a:solidFill>
                <a:latin typeface="Times New Roman" panose="02020603050405020304" pitchFamily="18" charset="0"/>
                <a:cs typeface="Times New Roman" panose="02020603050405020304" pitchFamily="18" charset="0"/>
              </a:rPr>
              <a:t>Дружногорского</a:t>
            </a:r>
            <a:r>
              <a:rPr lang="ru-RU" sz="3200" dirty="0">
                <a:solidFill>
                  <a:prstClr val="black"/>
                </a:solidFill>
                <a:latin typeface="Times New Roman" panose="02020603050405020304" pitchFamily="18" charset="0"/>
                <a:cs typeface="Times New Roman" panose="02020603050405020304" pitchFamily="18" charset="0"/>
              </a:rPr>
              <a:t> городского поселения</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90802989"/>
              </p:ext>
            </p:extLst>
          </p:nvPr>
        </p:nvGraphicFramePr>
        <p:xfrm>
          <a:off x="257177" y="1825625"/>
          <a:ext cx="11753081" cy="3867785"/>
        </p:xfrm>
        <a:graphic>
          <a:graphicData uri="http://schemas.openxmlformats.org/drawingml/2006/table">
            <a:tbl>
              <a:tblPr firstRow="1" bandRow="1">
                <a:tableStyleId>{5C22544A-7EE6-4342-B048-85BDC9FD1C3A}</a:tableStyleId>
              </a:tblPr>
              <a:tblGrid>
                <a:gridCol w="7178769">
                  <a:extLst>
                    <a:ext uri="{9D8B030D-6E8A-4147-A177-3AD203B41FA5}">
                      <a16:colId xmlns:a16="http://schemas.microsoft.com/office/drawing/2014/main" val="1333740236"/>
                    </a:ext>
                  </a:extLst>
                </a:gridCol>
                <a:gridCol w="2311564">
                  <a:extLst>
                    <a:ext uri="{9D8B030D-6E8A-4147-A177-3AD203B41FA5}">
                      <a16:colId xmlns:a16="http://schemas.microsoft.com/office/drawing/2014/main" val="3444771582"/>
                    </a:ext>
                  </a:extLst>
                </a:gridCol>
                <a:gridCol w="2262748">
                  <a:extLst>
                    <a:ext uri="{9D8B030D-6E8A-4147-A177-3AD203B41FA5}">
                      <a16:colId xmlns:a16="http://schemas.microsoft.com/office/drawing/2014/main" val="1222776498"/>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Источник доходов </a:t>
                      </a:r>
                    </a:p>
                    <a:p>
                      <a:pPr algn="ctr"/>
                      <a:r>
                        <a:rPr lang="ru-RU" sz="1800" dirty="0" smtClean="0">
                          <a:latin typeface="Times New Roman" panose="02020603050405020304" pitchFamily="18" charset="0"/>
                          <a:cs typeface="Times New Roman" panose="02020603050405020304" pitchFamily="18" charset="0"/>
                        </a:rPr>
                        <a:t>Сумма бюджета на 2023 и на 2024 года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Сумма бюджета на 2023 год (тыс. руб.)</a:t>
                      </a:r>
                      <a:endParaRPr lang="ru-RU"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Сумма бюджета на 2024 год (тыс. руб.)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83225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a:effectLst/>
                          <a:latin typeface="Times New Roman" panose="02020603050405020304" pitchFamily="18" charset="0"/>
                        </a:rPr>
                        <a:t>14 921,02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effectLst/>
                          <a:latin typeface="Times New Roman" panose="02020603050405020304" pitchFamily="18" charset="0"/>
                        </a:rPr>
                        <a:t>15 530,42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225084"/>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14 921,02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15 530,42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034160"/>
                  </a:ext>
                </a:extLst>
              </a:tr>
              <a:tr h="370840">
                <a:tc>
                  <a:txBody>
                    <a:bodyPr/>
                    <a:lstStyle/>
                    <a:p>
                      <a:pPr algn="ctr" fontAlgn="b"/>
                      <a:r>
                        <a:rPr lang="ru-RU" sz="1600" b="0" i="0" u="none" strike="noStrike" dirty="0">
                          <a:solidFill>
                            <a:srgbClr val="000000"/>
                          </a:solidFill>
                          <a:effectLst/>
                          <a:latin typeface="Times New Roman" panose="02020603050405020304" pitchFamily="18" charset="0"/>
                        </a:rPr>
                        <a:t>Дотации бюджетам городских поселений на выравнивание бюджетной обеспеченности из бюджетов муниципальных районов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14 620,10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15 526,90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79893"/>
                  </a:ext>
                </a:extLst>
              </a:tr>
              <a:tr h="370840">
                <a:tc>
                  <a:txBody>
                    <a:bodyPr/>
                    <a:lstStyle/>
                    <a:p>
                      <a:pPr algn="ctr" fontAlgn="ctr"/>
                      <a:r>
                        <a:rPr lang="ru-RU" sz="1600" b="1" i="0" u="none" strike="noStrike" dirty="0">
                          <a:solidFill>
                            <a:srgbClr val="000000"/>
                          </a:solidFill>
                          <a:effectLst/>
                          <a:latin typeface="Times New Roman" panose="02020603050405020304" pitchFamily="18" charset="0"/>
                        </a:rPr>
                        <a:t>Субвенции бюджетам субъектов Российской Федерации и муниципальных образований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300,92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991539"/>
                  </a:ext>
                </a:extLst>
              </a:tr>
              <a:tr h="370840">
                <a:tc>
                  <a:txBody>
                    <a:bodyPr/>
                    <a:lstStyle/>
                    <a:p>
                      <a:pPr algn="ctr" fontAlgn="ctr"/>
                      <a:r>
                        <a:rPr lang="ru-RU" sz="1600" b="0" i="0" u="none" strike="noStrike" dirty="0">
                          <a:solidFill>
                            <a:srgbClr val="000000"/>
                          </a:solidFill>
                          <a:effectLst/>
                          <a:latin typeface="Times New Roman" panose="02020603050405020304" pitchFamily="18" charset="0"/>
                        </a:rPr>
                        <a:t>Субвенции бюджетам городских поселений на осуществление первичного воинского учета на территориях, где отсутствуют военные комиссариаты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297,40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024302"/>
                  </a:ext>
                </a:extLst>
              </a:tr>
              <a:tr h="370840">
                <a:tc>
                  <a:txBody>
                    <a:bodyPr/>
                    <a:lstStyle/>
                    <a:p>
                      <a:pPr algn="ctr" fontAlgn="ctr"/>
                      <a:r>
                        <a:rPr lang="ru-RU" sz="1600" b="0" i="0" u="none" strike="noStrike" dirty="0">
                          <a:effectLst/>
                          <a:latin typeface="Arial Narrow" panose="020B0606020202030204" pitchFamily="34" charset="0"/>
                        </a:rPr>
                        <a:t>Субвенции бюджетам городских поселений на выполнение передаваемых полномочий субъектов Российской Федерации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312598"/>
                  </a:ext>
                </a:extLst>
              </a:tr>
              <a:tr h="370840">
                <a:tc>
                  <a:txBody>
                    <a:bodyPr/>
                    <a:lstStyle/>
                    <a:p>
                      <a:pPr algn="ctr" fontAlgn="ctr"/>
                      <a:r>
                        <a:rPr lang="ru-RU" sz="1600" b="1" i="0" u="none" strike="noStrike">
                          <a:solidFill>
                            <a:srgbClr val="000000"/>
                          </a:solidFill>
                          <a:effectLst/>
                          <a:latin typeface="Times New Roman" panose="02020603050405020304" pitchFamily="18" charset="0"/>
                        </a:rPr>
                        <a:t>Доходы бюджета - 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48 675,02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50 659,42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504636"/>
                  </a:ext>
                </a:extLst>
              </a:tr>
            </a:tbl>
          </a:graphicData>
        </a:graphic>
      </p:graphicFrame>
    </p:spTree>
    <p:extLst>
      <p:ext uri="{BB962C8B-B14F-4D97-AF65-F5344CB8AC3E}">
        <p14:creationId xmlns:p14="http://schemas.microsoft.com/office/powerpoint/2010/main" val="2270550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2" descr="http://drujnayagorka.ru/images/gerb_d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83" y="1269199"/>
            <a:ext cx="1968234" cy="20740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6675" y="2828925"/>
            <a:ext cx="12030075" cy="3046988"/>
          </a:xfrm>
          <a:prstGeom prst="rect">
            <a:avLst/>
          </a:prstGeom>
        </p:spPr>
        <p:txBody>
          <a:bodyPr wrap="square">
            <a:spAutoFit/>
          </a:bodyPr>
          <a:lstStyle/>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2022 год</a:t>
            </a:r>
          </a:p>
        </p:txBody>
      </p:sp>
    </p:spTree>
    <p:extLst>
      <p:ext uri="{BB962C8B-B14F-4D97-AF65-F5344CB8AC3E}">
        <p14:creationId xmlns:p14="http://schemas.microsoft.com/office/powerpoint/2010/main" val="3165082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2022 год</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892111004"/>
              </p:ext>
            </p:extLst>
          </p:nvPr>
        </p:nvGraphicFramePr>
        <p:xfrm>
          <a:off x="133350" y="1390649"/>
          <a:ext cx="11849100" cy="5264000"/>
        </p:xfrm>
        <a:graphic>
          <a:graphicData uri="http://schemas.openxmlformats.org/drawingml/2006/table">
            <a:tbl>
              <a:tblPr firstRow="1" bandRow="1">
                <a:tableStyleId>{5C22544A-7EE6-4342-B048-85BDC9FD1C3A}</a:tableStyleId>
              </a:tblPr>
              <a:tblGrid>
                <a:gridCol w="8396217">
                  <a:extLst>
                    <a:ext uri="{9D8B030D-6E8A-4147-A177-3AD203B41FA5}">
                      <a16:colId xmlns:a16="http://schemas.microsoft.com/office/drawing/2014/main" val="968434193"/>
                    </a:ext>
                  </a:extLst>
                </a:gridCol>
                <a:gridCol w="3452883">
                  <a:extLst>
                    <a:ext uri="{9D8B030D-6E8A-4147-A177-3AD203B41FA5}">
                      <a16:colId xmlns:a16="http://schemas.microsoft.com/office/drawing/2014/main" val="1250145934"/>
                    </a:ext>
                  </a:extLst>
                </a:gridCol>
              </a:tblGrid>
              <a:tr h="626463">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2022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469523"/>
                  </a:ext>
                </a:extLst>
              </a:tr>
              <a:tr h="362951">
                <a:tc>
                  <a:txBody>
                    <a:bodyPr/>
                    <a:lstStyle/>
                    <a:p>
                      <a:pPr algn="ctr" fontAlgn="b"/>
                      <a:r>
                        <a:rPr lang="ru-RU" sz="1600" b="1" i="0" u="none" strike="noStrike">
                          <a:effectLst/>
                          <a:latin typeface="Times New Roman" panose="02020603050405020304" pitchFamily="18" charset="0"/>
                          <a:cs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15 273,31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221484"/>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12027"/>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14 204,02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056564"/>
                  </a:ext>
                </a:extLst>
              </a:tr>
              <a:tr h="486627">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509,29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744696"/>
                  </a:ext>
                </a:extLst>
              </a:tr>
              <a:tr h="362951">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451969"/>
                  </a:ext>
                </a:extLst>
              </a:tr>
              <a:tr h="362951">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919369"/>
                  </a:ext>
                </a:extLst>
              </a:tr>
              <a:tr h="362951">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297,40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481672"/>
                  </a:ext>
                </a:extLst>
              </a:tr>
              <a:tr h="362951">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297,40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75963"/>
                  </a:ext>
                </a:extLst>
              </a:tr>
              <a:tr h="362951">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549016"/>
                  </a:ext>
                </a:extLst>
              </a:tr>
              <a:tr h="486627">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a:t>
                      </a:r>
                      <a:r>
                        <a:rPr lang="ru-RU" sz="1600" b="0" i="0" u="none" strike="noStrike" dirty="0" smtClean="0">
                          <a:effectLst/>
                          <a:latin typeface="Times New Roman" panose="02020603050405020304" pitchFamily="18" charset="0"/>
                        </a:rPr>
                        <a:t>пожарная безопасность</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43517"/>
                  </a:ext>
                </a:extLst>
              </a:tr>
              <a:tr h="362951">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268827"/>
                  </a:ext>
                </a:extLst>
              </a:tr>
              <a:tr h="362951">
                <a:tc>
                  <a:txBody>
                    <a:bodyPr/>
                    <a:lstStyle/>
                    <a:p>
                      <a:pPr algn="ctr" fontAlgn="b"/>
                      <a:r>
                        <a:rPr lang="ru-RU" sz="1600" b="1" i="0" u="none" strike="noStrike" dirty="0">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2 811,23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080621"/>
                  </a:ext>
                </a:extLst>
              </a:tr>
            </a:tbl>
          </a:graphicData>
        </a:graphic>
      </p:graphicFrame>
    </p:spTree>
    <p:extLst>
      <p:ext uri="{BB962C8B-B14F-4D97-AF65-F5344CB8AC3E}">
        <p14:creationId xmlns:p14="http://schemas.microsoft.com/office/powerpoint/2010/main" val="207907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2022 год</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837378967"/>
              </p:ext>
            </p:extLst>
          </p:nvPr>
        </p:nvGraphicFramePr>
        <p:xfrm>
          <a:off x="257175" y="1825629"/>
          <a:ext cx="11725275" cy="4537070"/>
        </p:xfrm>
        <a:graphic>
          <a:graphicData uri="http://schemas.openxmlformats.org/drawingml/2006/table">
            <a:tbl>
              <a:tblPr firstRow="1" bandRow="1">
                <a:tableStyleId>{5C22544A-7EE6-4342-B048-85BDC9FD1C3A}</a:tableStyleId>
              </a:tblPr>
              <a:tblGrid>
                <a:gridCol w="8308476">
                  <a:extLst>
                    <a:ext uri="{9D8B030D-6E8A-4147-A177-3AD203B41FA5}">
                      <a16:colId xmlns:a16="http://schemas.microsoft.com/office/drawing/2014/main" val="2927857947"/>
                    </a:ext>
                  </a:extLst>
                </a:gridCol>
                <a:gridCol w="3416799">
                  <a:extLst>
                    <a:ext uri="{9D8B030D-6E8A-4147-A177-3AD203B41FA5}">
                      <a16:colId xmlns:a16="http://schemas.microsoft.com/office/drawing/2014/main" val="2070647811"/>
                    </a:ext>
                  </a:extLst>
                </a:gridCol>
              </a:tblGrid>
              <a:tr h="667840">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2022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585073"/>
                  </a:ext>
                </a:extLst>
              </a:tr>
              <a:tr h="386923">
                <a:tc>
                  <a:txBody>
                    <a:bodyPr/>
                    <a:lstStyle/>
                    <a:p>
                      <a:pPr algn="ctr" fontAlgn="b"/>
                      <a:r>
                        <a:rPr lang="ru-RU" sz="1600" b="0"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2 409,23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044741"/>
                  </a:ext>
                </a:extLst>
              </a:tr>
              <a:tr h="386923">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637954"/>
                  </a:ext>
                </a:extLst>
              </a:tr>
              <a:tr h="386923">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54 784,27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688717"/>
                  </a:ext>
                </a:extLst>
              </a:tr>
              <a:tr h="386923">
                <a:tc>
                  <a:txBody>
                    <a:bodyPr/>
                    <a:lstStyle/>
                    <a:p>
                      <a:pPr algn="ctr" fontAlgn="b"/>
                      <a:r>
                        <a:rPr lang="ru-RU" sz="1600" b="0" i="0" u="none" strike="noStrike" dirty="0">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1 684,30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167553"/>
                  </a:ext>
                </a:extLst>
              </a:tr>
              <a:tr h="386923">
                <a:tc>
                  <a:txBody>
                    <a:bodyPr/>
                    <a:lstStyle/>
                    <a:p>
                      <a:pPr algn="ctr" fontAlgn="b"/>
                      <a:r>
                        <a:rPr lang="ru-RU" sz="1600" b="0" i="0" u="none" strike="noStrike" dirty="0">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37 163,78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114004"/>
                  </a:ext>
                </a:extLst>
              </a:tr>
              <a:tr h="386923">
                <a:tc>
                  <a:txBody>
                    <a:bodyPr/>
                    <a:lstStyle/>
                    <a:p>
                      <a:pPr algn="ctr" fontAlgn="b"/>
                      <a:r>
                        <a:rPr lang="ru-RU" sz="1600" b="0" i="0" u="none" strike="noStrike">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7 713,19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399573"/>
                  </a:ext>
                </a:extLst>
              </a:tr>
              <a:tr h="386923">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8 223,00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59098"/>
                  </a:ext>
                </a:extLst>
              </a:tr>
              <a:tr h="386923">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884599"/>
                  </a:ext>
                </a:extLst>
              </a:tr>
              <a:tr h="386923">
                <a:tc>
                  <a:txBody>
                    <a:bodyPr/>
                    <a:lstStyle/>
                    <a:p>
                      <a:pPr algn="ctr" fontAlgn="b"/>
                      <a:r>
                        <a:rPr lang="ru-RU" sz="1600" b="0" i="0" u="none" strike="noStrike">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586176"/>
                  </a:ext>
                </a:extLst>
              </a:tr>
              <a:tr h="386923">
                <a:tc>
                  <a:txBody>
                    <a:bodyPr/>
                    <a:lstStyle/>
                    <a:p>
                      <a:pPr algn="ctr" fontAlgn="b"/>
                      <a:r>
                        <a:rPr lang="ru-RU" sz="1600" b="0" i="0" u="none" strike="noStrike" dirty="0">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856757"/>
                  </a:ext>
                </a:extLst>
              </a:tr>
            </a:tbl>
          </a:graphicData>
        </a:graphic>
      </p:graphicFrame>
    </p:spTree>
    <p:extLst>
      <p:ext uri="{BB962C8B-B14F-4D97-AF65-F5344CB8AC3E}">
        <p14:creationId xmlns:p14="http://schemas.microsoft.com/office/powerpoint/2010/main" val="2232495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2022 год</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501544628"/>
              </p:ext>
            </p:extLst>
          </p:nvPr>
        </p:nvGraphicFramePr>
        <p:xfrm>
          <a:off x="257175" y="1825627"/>
          <a:ext cx="11725275" cy="3470272"/>
        </p:xfrm>
        <a:graphic>
          <a:graphicData uri="http://schemas.openxmlformats.org/drawingml/2006/table">
            <a:tbl>
              <a:tblPr firstRow="1" bandRow="1">
                <a:tableStyleId>{5C22544A-7EE6-4342-B048-85BDC9FD1C3A}</a:tableStyleId>
              </a:tblPr>
              <a:tblGrid>
                <a:gridCol w="8308476">
                  <a:extLst>
                    <a:ext uri="{9D8B030D-6E8A-4147-A177-3AD203B41FA5}">
                      <a16:colId xmlns:a16="http://schemas.microsoft.com/office/drawing/2014/main" val="2359585050"/>
                    </a:ext>
                  </a:extLst>
                </a:gridCol>
                <a:gridCol w="3416799">
                  <a:extLst>
                    <a:ext uri="{9D8B030D-6E8A-4147-A177-3AD203B41FA5}">
                      <a16:colId xmlns:a16="http://schemas.microsoft.com/office/drawing/2014/main" val="3033389278"/>
                    </a:ext>
                  </a:extLst>
                </a:gridCol>
              </a:tblGrid>
              <a:tr h="686428">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2022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027585"/>
                  </a:ext>
                </a:extLst>
              </a:tr>
              <a:tr h="397692">
                <a:tc>
                  <a:txBody>
                    <a:bodyPr/>
                    <a:lstStyle/>
                    <a:p>
                      <a:pPr algn="ctr" fontAlgn="b"/>
                      <a:r>
                        <a:rPr lang="ru-RU" sz="1600" b="1" i="0" u="none" strike="noStrike">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10 194,20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142864"/>
                  </a:ext>
                </a:extLst>
              </a:tr>
              <a:tr h="397692">
                <a:tc>
                  <a:txBody>
                    <a:bodyPr/>
                    <a:lstStyle/>
                    <a:p>
                      <a:pPr algn="ctr" fontAlgn="b"/>
                      <a:r>
                        <a:rPr lang="ru-RU" sz="1600" b="0" i="0" u="none" strike="noStrike">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10 194,20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933854"/>
                  </a:ext>
                </a:extLst>
              </a:tr>
              <a:tr h="397692">
                <a:tc>
                  <a:txBody>
                    <a:bodyPr/>
                    <a:lstStyle/>
                    <a:p>
                      <a:pPr algn="ctr" fontAlgn="b"/>
                      <a:r>
                        <a:rPr lang="ru-RU" sz="1600" b="1" i="0" u="none" strike="noStrike">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938165"/>
                  </a:ext>
                </a:extLst>
              </a:tr>
              <a:tr h="397692">
                <a:tc>
                  <a:txBody>
                    <a:bodyPr/>
                    <a:lstStyle/>
                    <a:p>
                      <a:pPr algn="ctr" fontAlgn="b"/>
                      <a:r>
                        <a:rPr lang="ru-RU" sz="1600" b="0" i="0" u="none" strike="noStrike">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865752"/>
                  </a:ext>
                </a:extLst>
              </a:tr>
              <a:tr h="397692">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5 065,00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941213"/>
                  </a:ext>
                </a:extLst>
              </a:tr>
              <a:tr h="397692">
                <a:tc>
                  <a:txBody>
                    <a:bodyPr/>
                    <a:lstStyle/>
                    <a:p>
                      <a:pPr algn="ctr" fontAlgn="b"/>
                      <a:r>
                        <a:rPr lang="ru-RU" sz="1600" b="0" i="0" u="none" strike="noStrike">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5 065,00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668655"/>
                  </a:ext>
                </a:extLst>
              </a:tr>
              <a:tr h="397692">
                <a:tc>
                  <a:txBody>
                    <a:bodyPr/>
                    <a:lstStyle/>
                    <a:p>
                      <a:pPr algn="ctr" fontAlgn="b"/>
                      <a:r>
                        <a:rPr lang="ru-RU" sz="1600" b="1" i="0" u="none" strike="noStrike" dirty="0">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90 345,41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530592"/>
                  </a:ext>
                </a:extLst>
              </a:tr>
            </a:tbl>
          </a:graphicData>
        </a:graphic>
      </p:graphicFrame>
    </p:spTree>
    <p:extLst>
      <p:ext uri="{BB962C8B-B14F-4D97-AF65-F5344CB8AC3E}">
        <p14:creationId xmlns:p14="http://schemas.microsoft.com/office/powerpoint/2010/main" val="1516308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 y="183740"/>
            <a:ext cx="11384280" cy="1079182"/>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Структура расходной части бюджета по основным</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направлениям деятельности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за 2022 год. </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Диаграмма 6"/>
          <p:cNvGraphicFramePr/>
          <p:nvPr>
            <p:extLst>
              <p:ext uri="{D42A27DB-BD31-4B8C-83A1-F6EECF244321}">
                <p14:modId xmlns:p14="http://schemas.microsoft.com/office/powerpoint/2010/main" val="2850104478"/>
              </p:ext>
            </p:extLst>
          </p:nvPr>
        </p:nvGraphicFramePr>
        <p:xfrm>
          <a:off x="320040" y="1257590"/>
          <a:ext cx="1138428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4086296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2700"/>
            <a:ext cx="10515600" cy="799782"/>
          </a:xfrm>
        </p:spPr>
        <p:txBody>
          <a:bodyPr>
            <a:normAutofit fontScale="90000"/>
          </a:bodyPr>
          <a:lstStyle/>
          <a:p>
            <a:pPr algn="ctr"/>
            <a:r>
              <a:rPr lang="ru-RU" sz="2800" dirty="0">
                <a:latin typeface="Times New Roman" panose="02020603050405020304" pitchFamily="18" charset="0"/>
                <a:cs typeface="Times New Roman" panose="02020603050405020304" pitchFamily="18" charset="0"/>
              </a:rPr>
              <a:t>Структура раздела жилищно-коммунального хозяйства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за 2022 год</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Диаграмма 6"/>
          <p:cNvGraphicFramePr/>
          <p:nvPr>
            <p:extLst>
              <p:ext uri="{D42A27DB-BD31-4B8C-83A1-F6EECF244321}">
                <p14:modId xmlns:p14="http://schemas.microsoft.com/office/powerpoint/2010/main" val="118325585"/>
              </p:ext>
            </p:extLst>
          </p:nvPr>
        </p:nvGraphicFramePr>
        <p:xfrm>
          <a:off x="474980" y="719666"/>
          <a:ext cx="1087247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1823239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123256"/>
            <a:ext cx="9201150" cy="914400"/>
          </a:xfrm>
        </p:spPr>
        <p:txBody>
          <a:bodyPr>
            <a:noAutofit/>
          </a:bodyPr>
          <a:lstStyle/>
          <a:p>
            <a:pPr algn="ctr">
              <a:lnSpc>
                <a:spcPct val="100000"/>
              </a:lnSpc>
            </a:pPr>
            <a:r>
              <a:rPr lang="ru-RU" sz="2800" smtClean="0">
                <a:latin typeface="Times New Roman" panose="02020603050405020304" pitchFamily="18" charset="0"/>
                <a:cs typeface="Times New Roman" panose="02020603050405020304" pitchFamily="18" charset="0"/>
              </a:rPr>
              <a:t>Структура социального раздела расходной части бюджета</a:t>
            </a:r>
            <a:br>
              <a:rPr lang="ru-RU" sz="2800" smtClean="0">
                <a:latin typeface="Times New Roman" panose="02020603050405020304" pitchFamily="18" charset="0"/>
                <a:cs typeface="Times New Roman" panose="02020603050405020304" pitchFamily="18" charset="0"/>
              </a:rPr>
            </a:br>
            <a:r>
              <a:rPr lang="ru-RU" sz="2800" smtClean="0">
                <a:latin typeface="Times New Roman" panose="02020603050405020304" pitchFamily="18" charset="0"/>
                <a:cs typeface="Times New Roman" panose="02020603050405020304" pitchFamily="18" charset="0"/>
              </a:rPr>
              <a:t> Дружногорского городского поселения за 2022 год</a:t>
            </a:r>
            <a:endParaRPr lang="ru-RU" sz="28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6" name="Диаграмма 5"/>
          <p:cNvGraphicFramePr/>
          <p:nvPr>
            <p:extLst>
              <p:ext uri="{D42A27DB-BD31-4B8C-83A1-F6EECF244321}">
                <p14:modId xmlns:p14="http://schemas.microsoft.com/office/powerpoint/2010/main" val="897415983"/>
              </p:ext>
            </p:extLst>
          </p:nvPr>
        </p:nvGraphicFramePr>
        <p:xfrm>
          <a:off x="771525" y="1180530"/>
          <a:ext cx="9832975" cy="54488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p:cNvPicPr>
            <a:picLocks noChangeAspect="1"/>
          </p:cNvPicPr>
          <p:nvPr/>
        </p:nvPicPr>
        <p:blipFill>
          <a:blip r:embed="rId4"/>
          <a:stretch>
            <a:fillRect/>
          </a:stretch>
        </p:blipFill>
        <p:spPr>
          <a:xfrm>
            <a:off x="257175" y="0"/>
            <a:ext cx="1514475" cy="1009650"/>
          </a:xfrm>
          <a:prstGeom prst="rect">
            <a:avLst/>
          </a:prstGeom>
        </p:spPr>
      </p:pic>
    </p:spTree>
    <p:extLst>
      <p:ext uri="{BB962C8B-B14F-4D97-AF65-F5344CB8AC3E}">
        <p14:creationId xmlns:p14="http://schemas.microsoft.com/office/powerpoint/2010/main" val="4186254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0"/>
            <a:ext cx="10052050" cy="1079182"/>
          </a:xfrm>
        </p:spPr>
        <p:txBody>
          <a:bodyPr>
            <a:normAutofit/>
          </a:bodyPr>
          <a:lstStyle/>
          <a:p>
            <a:pPr lvl="0">
              <a:lnSpc>
                <a:spcPct val="100000"/>
              </a:lnSpc>
              <a:spcBef>
                <a:spcPts val="0"/>
              </a:spcBef>
            </a:pPr>
            <a:r>
              <a:rPr lang="ru-RU"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mn-ea"/>
                <a:cs typeface="Times New Roman" panose="02020603050405020304" pitchFamily="18" charset="0"/>
              </a:rPr>
              <a:t>БЮДЖЕТ ДЛЯ ГРАЖДАН </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2" descr="http://drujnayagorka.ru/images/gerb_d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83" y="1269199"/>
            <a:ext cx="1968234" cy="20740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6675" y="2828925"/>
            <a:ext cx="12030075" cy="3046988"/>
          </a:xfrm>
          <a:prstGeom prst="rect">
            <a:avLst/>
          </a:prstGeom>
        </p:spPr>
        <p:txBody>
          <a:bodyPr wrap="square">
            <a:spAutoFit/>
          </a:bodyPr>
          <a:lstStyle/>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lvl="0" algn="ctr"/>
            <a:endParaRPr lang="ru-RU" sz="4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algn="ct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Расходы бюджета </a:t>
            </a:r>
            <a:r>
              <a:rPr lang="ru-RU"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Дружногорского</a:t>
            </a:r>
            <a:r>
              <a:rPr lang="ru-R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городского поселения на  2023-2024 гг.</a:t>
            </a:r>
          </a:p>
        </p:txBody>
      </p:sp>
    </p:spTree>
    <p:extLst>
      <p:ext uri="{BB962C8B-B14F-4D97-AF65-F5344CB8AC3E}">
        <p14:creationId xmlns:p14="http://schemas.microsoft.com/office/powerpoint/2010/main" val="947085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2023-2024 гг.</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214553086"/>
              </p:ext>
            </p:extLst>
          </p:nvPr>
        </p:nvGraphicFramePr>
        <p:xfrm>
          <a:off x="257175" y="1219202"/>
          <a:ext cx="11715749" cy="5495921"/>
        </p:xfrm>
        <a:graphic>
          <a:graphicData uri="http://schemas.openxmlformats.org/drawingml/2006/table">
            <a:tbl>
              <a:tblPr firstRow="1" bandRow="1">
                <a:tableStyleId>{5C22544A-7EE6-4342-B048-85BDC9FD1C3A}</a:tableStyleId>
              </a:tblPr>
              <a:tblGrid>
                <a:gridCol w="6428447">
                  <a:extLst>
                    <a:ext uri="{9D8B030D-6E8A-4147-A177-3AD203B41FA5}">
                      <a16:colId xmlns:a16="http://schemas.microsoft.com/office/drawing/2014/main" val="4141107226"/>
                    </a:ext>
                  </a:extLst>
                </a:gridCol>
                <a:gridCol w="2643651">
                  <a:extLst>
                    <a:ext uri="{9D8B030D-6E8A-4147-A177-3AD203B41FA5}">
                      <a16:colId xmlns:a16="http://schemas.microsoft.com/office/drawing/2014/main" val="88151116"/>
                    </a:ext>
                  </a:extLst>
                </a:gridCol>
                <a:gridCol w="2643651">
                  <a:extLst>
                    <a:ext uri="{9D8B030D-6E8A-4147-A177-3AD203B41FA5}">
                      <a16:colId xmlns:a16="http://schemas.microsoft.com/office/drawing/2014/main" val="2557370667"/>
                    </a:ext>
                  </a:extLst>
                </a:gridCol>
              </a:tblGrid>
              <a:tr h="657398">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2023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2024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99432"/>
                  </a:ext>
                </a:extLst>
              </a:tr>
              <a:tr h="380873">
                <a:tc>
                  <a:txBody>
                    <a:bodyPr/>
                    <a:lstStyle/>
                    <a:p>
                      <a:pPr algn="ctr" fontAlgn="b"/>
                      <a:r>
                        <a:rPr lang="ru-RU" sz="1600" b="1" i="0" u="none" strike="noStrike">
                          <a:effectLst/>
                          <a:latin typeface="Times New Roman" panose="02020603050405020304" pitchFamily="18" charset="0"/>
                        </a:rPr>
                        <a:t>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15 434,02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15 621,02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6554066"/>
                  </a:ext>
                </a:extLst>
              </a:tr>
              <a:tr h="510657">
                <a:tc>
                  <a:txBody>
                    <a:bodyPr/>
                    <a:lstStyle/>
                    <a:p>
                      <a:pPr algn="ctr" fontAlgn="b"/>
                      <a:r>
                        <a:rPr lang="ru-RU" sz="1600" b="0" i="0" u="none" strike="noStrike">
                          <a:effectLst/>
                          <a:latin typeface="Times New Roman" panose="02020603050405020304" pitchFamily="18" charset="0"/>
                        </a:rPr>
                        <a:t>Функционирование представительных органов местного самоуправления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80521"/>
                  </a:ext>
                </a:extLst>
              </a:tr>
              <a:tr h="380873">
                <a:tc>
                  <a:txBody>
                    <a:bodyPr/>
                    <a:lstStyle/>
                    <a:p>
                      <a:pPr algn="ctr" fontAlgn="b"/>
                      <a:r>
                        <a:rPr lang="ru-RU" sz="1600" b="0" i="0" u="none" strike="noStrike">
                          <a:effectLst/>
                          <a:latin typeface="Times New Roman" panose="02020603050405020304" pitchFamily="18" charset="0"/>
                        </a:rPr>
                        <a:t>Функционирование местных администраций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14 874,02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15 061,02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72714"/>
                  </a:ext>
                </a:extLst>
              </a:tr>
              <a:tr h="510657">
                <a:tc>
                  <a:txBody>
                    <a:bodyPr/>
                    <a:lstStyle/>
                    <a:p>
                      <a:pPr algn="ctr" fontAlgn="b"/>
                      <a:r>
                        <a:rPr lang="ru-RU" sz="1600" b="0" i="0" u="none" strike="noStrike">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5395734"/>
                  </a:ext>
                </a:extLst>
              </a:tr>
              <a:tr h="380873">
                <a:tc>
                  <a:txBody>
                    <a:bodyPr/>
                    <a:lstStyle/>
                    <a:p>
                      <a:pPr algn="ctr" fontAlgn="b"/>
                      <a:r>
                        <a:rPr lang="ru-RU" sz="1600" b="0" i="0" u="none" strike="noStrike">
                          <a:effectLst/>
                          <a:latin typeface="Times New Roman" panose="02020603050405020304" pitchFamily="18" charset="0"/>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032979"/>
                  </a:ext>
                </a:extLst>
              </a:tr>
              <a:tr h="380873">
                <a:tc>
                  <a:txBody>
                    <a:bodyPr/>
                    <a:lstStyle/>
                    <a:p>
                      <a:pPr algn="ctr" fontAlgn="b"/>
                      <a:r>
                        <a:rPr lang="ru-RU" sz="1600" b="0" i="0" u="none" strike="noStrike">
                          <a:effectLst/>
                          <a:latin typeface="Times New Roman" panose="02020603050405020304" pitchFamily="18" charset="0"/>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410,00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031986"/>
                  </a:ext>
                </a:extLst>
              </a:tr>
              <a:tr h="380873">
                <a:tc>
                  <a:txBody>
                    <a:bodyPr/>
                    <a:lstStyle/>
                    <a:p>
                      <a:pPr algn="ctr" fontAlgn="b"/>
                      <a:r>
                        <a:rPr lang="ru-RU" sz="1600" b="1" i="0" u="none" strike="noStrike">
                          <a:effectLst/>
                          <a:latin typeface="Times New Roman" panose="02020603050405020304" pitchFamily="18" charset="0"/>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297,40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cs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228702"/>
                  </a:ext>
                </a:extLst>
              </a:tr>
              <a:tr h="380873">
                <a:tc>
                  <a:txBody>
                    <a:bodyPr/>
                    <a:lstStyle/>
                    <a:p>
                      <a:pPr algn="ctr" fontAlgn="b"/>
                      <a:r>
                        <a:rPr lang="ru-RU" sz="1600" b="0" i="0" u="none" strike="noStrike">
                          <a:effectLst/>
                          <a:latin typeface="Times New Roman" panose="02020603050405020304" pitchFamily="18" charset="0"/>
                        </a:rPr>
                        <a:t>Мобилизационная и вневойсковая подготовка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cs typeface="Times New Roman" panose="02020603050405020304" pitchFamily="18" charset="0"/>
                        </a:rPr>
                        <a:t>285,80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cs typeface="Times New Roman" panose="02020603050405020304" pitchFamily="18"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287828"/>
                  </a:ext>
                </a:extLst>
              </a:tr>
              <a:tr h="510657">
                <a:tc>
                  <a:txBody>
                    <a:bodyPr/>
                    <a:lstStyle/>
                    <a:p>
                      <a:pPr algn="ctr" fontAlgn="b"/>
                      <a:r>
                        <a:rPr lang="ru-RU" sz="1600" b="1" i="0" u="none" strike="noStrike">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540,00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431466"/>
                  </a:ext>
                </a:extLst>
              </a:tr>
              <a:tr h="510657">
                <a:tc>
                  <a:txBody>
                    <a:bodyPr/>
                    <a:lstStyle/>
                    <a:p>
                      <a:pPr algn="ctr" fontAlgn="b"/>
                      <a:r>
                        <a:rPr lang="ru-RU" sz="1600" b="0" i="0" u="none" strike="noStrike" dirty="0">
                          <a:effectLst/>
                          <a:latin typeface="Times New Roman" panose="02020603050405020304" pitchFamily="18" charset="0"/>
                        </a:rPr>
                        <a:t>Защита населения и территории от чрезвычайных ситуаций природного и техногенного характера, </a:t>
                      </a:r>
                      <a:r>
                        <a:rPr lang="ru-RU" sz="1600" b="0" i="0" u="none" strike="noStrike" dirty="0" smtClean="0">
                          <a:effectLst/>
                          <a:latin typeface="Times New Roman" panose="02020603050405020304" pitchFamily="18" charset="0"/>
                        </a:rPr>
                        <a:t>пожарная безопасность</a:t>
                      </a:r>
                      <a:endParaRPr lang="ru-RU" sz="1600" b="0" i="0" u="none" strike="noStrike" dirty="0">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261729"/>
                  </a:ext>
                </a:extLst>
              </a:tr>
              <a:tr h="510657">
                <a:tc>
                  <a:txBody>
                    <a:bodyPr/>
                    <a:lstStyle/>
                    <a:p>
                      <a:pPr algn="ctr" fontAlgn="b"/>
                      <a:r>
                        <a:rPr lang="ru-RU" sz="1600" b="0" i="0" u="none" strike="noStrike" dirty="0">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230,00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067117"/>
                  </a:ext>
                </a:extLst>
              </a:tr>
            </a:tbl>
          </a:graphicData>
        </a:graphic>
      </p:graphicFrame>
    </p:spTree>
    <p:extLst>
      <p:ext uri="{BB962C8B-B14F-4D97-AF65-F5344CB8AC3E}">
        <p14:creationId xmlns:p14="http://schemas.microsoft.com/office/powerpoint/2010/main" val="98885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28600"/>
            <a:ext cx="11734800" cy="6629400"/>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600" b="1" dirty="0"/>
              <a:t>Бюджет</a:t>
            </a:r>
            <a:r>
              <a:rPr lang="ru-RU" sz="1600"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1600" dirty="0" smtClean="0"/>
              <a:t>;</a:t>
            </a:r>
            <a:br>
              <a:rPr lang="ru-RU" sz="1600" dirty="0" smtClean="0"/>
            </a:br>
            <a:r>
              <a:rPr lang="ru-RU" sz="1600" b="1" dirty="0"/>
              <a:t>К</a:t>
            </a:r>
            <a:r>
              <a:rPr lang="ru-RU" sz="1600" b="1" dirty="0" smtClean="0"/>
              <a:t>онсолидированный </a:t>
            </a:r>
            <a:r>
              <a:rPr lang="ru-RU" sz="1600" b="1" dirty="0"/>
              <a:t>бюджет</a:t>
            </a:r>
            <a:r>
              <a:rPr lang="ru-RU" sz="1600"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600" dirty="0"/>
            </a:br>
            <a:r>
              <a:rPr lang="ru-RU" sz="1600" b="1" dirty="0" smtClean="0"/>
              <a:t>Бюджетная </a:t>
            </a:r>
            <a:r>
              <a:rPr lang="ru-RU" sz="1600" b="1" dirty="0"/>
              <a:t>система Российской Федерации</a:t>
            </a:r>
            <a:r>
              <a:rPr lang="ru-RU" sz="1600"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600" dirty="0"/>
            </a:br>
            <a:r>
              <a:rPr lang="ru-RU" sz="1600" b="1" dirty="0" smtClean="0"/>
              <a:t>Доходы </a:t>
            </a:r>
            <a:r>
              <a:rPr lang="ru-RU" sz="1600" b="1" dirty="0"/>
              <a:t>бюджета </a:t>
            </a:r>
            <a:r>
              <a:rPr lang="ru-RU" sz="1600" dirty="0"/>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r>
              <a:rPr lang="ru-RU" sz="1600" dirty="0" smtClean="0"/>
              <a:t>;</a:t>
            </a:r>
            <a:r>
              <a:rPr lang="ru-RU" sz="1600" dirty="0"/>
              <a:t/>
            </a:r>
            <a:br>
              <a:rPr lang="ru-RU" sz="1600" dirty="0"/>
            </a:br>
            <a:r>
              <a:rPr lang="ru-RU" sz="1600" b="1" dirty="0" smtClean="0"/>
              <a:t>Расходы </a:t>
            </a:r>
            <a:r>
              <a:rPr lang="ru-RU" sz="1600" b="1" dirty="0"/>
              <a:t>бюджета </a:t>
            </a:r>
            <a:r>
              <a:rPr lang="ru-RU" sz="1600" dirty="0"/>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600" dirty="0" smtClean="0"/>
              <a:t>;</a:t>
            </a:r>
            <a:r>
              <a:rPr lang="ru-RU" sz="1600" dirty="0"/>
              <a:t/>
            </a:r>
            <a:br>
              <a:rPr lang="ru-RU" sz="1600" dirty="0"/>
            </a:br>
            <a:r>
              <a:rPr lang="ru-RU" sz="1600" b="1" dirty="0" smtClean="0"/>
              <a:t>Дефицит </a:t>
            </a:r>
            <a:r>
              <a:rPr lang="ru-RU" sz="1600" b="1" dirty="0"/>
              <a:t>бюджета </a:t>
            </a:r>
            <a:r>
              <a:rPr lang="ru-RU" sz="1600" dirty="0"/>
              <a:t>- превышение расходов бюджета над его доходами</a:t>
            </a:r>
            <a:r>
              <a:rPr lang="ru-RU" sz="1600" dirty="0" smtClean="0"/>
              <a:t>;</a:t>
            </a:r>
            <a:r>
              <a:rPr lang="ru-RU" sz="1600" dirty="0"/>
              <a:t/>
            </a:r>
            <a:br>
              <a:rPr lang="ru-RU" sz="1600" dirty="0"/>
            </a:br>
            <a:r>
              <a:rPr lang="ru-RU" sz="1600" b="1" dirty="0" smtClean="0"/>
              <a:t>Профицит </a:t>
            </a:r>
            <a:r>
              <a:rPr lang="ru-RU" sz="1600" b="1" dirty="0"/>
              <a:t>бюджета </a:t>
            </a:r>
            <a:r>
              <a:rPr lang="ru-RU" sz="1600" dirty="0"/>
              <a:t>- превышение доходов бюджета над его расходами;</a:t>
            </a:r>
            <a:br>
              <a:rPr lang="ru-RU" sz="1600" dirty="0"/>
            </a:br>
            <a:r>
              <a:rPr lang="ru-RU" sz="1600" b="1" dirty="0" smtClean="0"/>
              <a:t>Бюджетный </a:t>
            </a:r>
            <a:r>
              <a:rPr lang="ru-RU" sz="1600" b="1" dirty="0"/>
              <a:t>процесс </a:t>
            </a:r>
            <a:r>
              <a:rPr lang="ru-RU" sz="1600" dirty="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600" dirty="0"/>
            </a:br>
            <a:r>
              <a:rPr lang="ru-RU" sz="1600" b="1" dirty="0" smtClean="0"/>
              <a:t>Бюджетная </a:t>
            </a:r>
            <a:r>
              <a:rPr lang="ru-RU" sz="1600" b="1" dirty="0"/>
              <a:t>роспись </a:t>
            </a:r>
            <a:r>
              <a:rPr lang="ru-RU" sz="1600"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r>
              <a:rPr lang="ru-RU" sz="1600" dirty="0" smtClean="0"/>
              <a:t>);</a:t>
            </a:r>
            <a:r>
              <a:rPr lang="ru-RU" sz="1600" dirty="0"/>
              <a:t/>
            </a:r>
            <a:br>
              <a:rPr lang="ru-RU" sz="1600" dirty="0"/>
            </a:br>
            <a:r>
              <a:rPr lang="ru-RU" sz="1600" b="1" dirty="0"/>
              <a:t>Бюджетные ассигнования</a:t>
            </a:r>
            <a:r>
              <a:rPr lang="ru-RU" sz="1600" dirty="0"/>
              <a:t> - предельные объемы денежных средств, предусмотренных в соответствующем финансовом году для исполнения бюджетных обязательств;</a:t>
            </a:r>
            <a:br>
              <a:rPr lang="ru-RU" sz="1600" dirty="0"/>
            </a:br>
            <a:r>
              <a:rPr lang="ru-RU" sz="1600" b="1" dirty="0"/>
              <a:t>Государственный или муниципальный долг</a:t>
            </a:r>
            <a:r>
              <a:rPr lang="ru-RU" sz="1600" dirty="0"/>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600" dirty="0"/>
            </a:br>
            <a:r>
              <a:rPr lang="ru-RU" sz="1600" b="1" dirty="0"/>
              <a:t>Расходные обязательства</a:t>
            </a:r>
            <a:r>
              <a:rPr lang="ru-RU" sz="1600"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600" dirty="0"/>
            </a:br>
            <a:endParaRPr lang="ru-RU" sz="16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656344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40</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2023-2024 гг.</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292800766"/>
              </p:ext>
            </p:extLst>
          </p:nvPr>
        </p:nvGraphicFramePr>
        <p:xfrm>
          <a:off x="257175" y="1825625"/>
          <a:ext cx="11696701" cy="4845685"/>
        </p:xfrm>
        <a:graphic>
          <a:graphicData uri="http://schemas.openxmlformats.org/drawingml/2006/table">
            <a:tbl>
              <a:tblPr firstRow="1" bandRow="1">
                <a:tableStyleId>{5C22544A-7EE6-4342-B048-85BDC9FD1C3A}</a:tableStyleId>
              </a:tblPr>
              <a:tblGrid>
                <a:gridCol w="6417995">
                  <a:extLst>
                    <a:ext uri="{9D8B030D-6E8A-4147-A177-3AD203B41FA5}">
                      <a16:colId xmlns:a16="http://schemas.microsoft.com/office/drawing/2014/main" val="3528180504"/>
                    </a:ext>
                  </a:extLst>
                </a:gridCol>
                <a:gridCol w="2639353">
                  <a:extLst>
                    <a:ext uri="{9D8B030D-6E8A-4147-A177-3AD203B41FA5}">
                      <a16:colId xmlns:a16="http://schemas.microsoft.com/office/drawing/2014/main" val="3012942224"/>
                    </a:ext>
                  </a:extLst>
                </a:gridCol>
                <a:gridCol w="2639353">
                  <a:extLst>
                    <a:ext uri="{9D8B030D-6E8A-4147-A177-3AD203B41FA5}">
                      <a16:colId xmlns:a16="http://schemas.microsoft.com/office/drawing/2014/main" val="3022860819"/>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2023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2024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511398"/>
                  </a:ext>
                </a:extLst>
              </a:tr>
              <a:tr h="370840">
                <a:tc>
                  <a:txBody>
                    <a:bodyPr/>
                    <a:lstStyle/>
                    <a:p>
                      <a:pPr algn="ctr" fontAlgn="b"/>
                      <a:r>
                        <a:rPr lang="ru-RU" sz="1600" b="1" i="0" u="none" strike="noStrike" dirty="0">
                          <a:effectLst/>
                          <a:latin typeface="Times New Roman" panose="02020603050405020304" pitchFamily="18" charset="0"/>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1 502,00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1 502,00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162337"/>
                  </a:ext>
                </a:extLst>
              </a:tr>
              <a:tr h="370840">
                <a:tc>
                  <a:txBody>
                    <a:bodyPr/>
                    <a:lstStyle/>
                    <a:p>
                      <a:pPr algn="ctr" fontAlgn="b"/>
                      <a:r>
                        <a:rPr lang="ru-RU" sz="1600" b="0" i="0" u="none" strike="noStrike" dirty="0">
                          <a:effectLst/>
                          <a:latin typeface="Times New Roman" panose="02020603050405020304" pitchFamily="18" charset="0"/>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044244"/>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402,00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44120"/>
                  </a:ext>
                </a:extLst>
              </a:tr>
              <a:tr h="370840">
                <a:tc>
                  <a:txBody>
                    <a:bodyPr/>
                    <a:lstStyle/>
                    <a:p>
                      <a:pPr algn="ctr" fontAlgn="b"/>
                      <a:r>
                        <a:rPr lang="ru-RU" sz="1600" b="1" i="0" u="none" strike="noStrike">
                          <a:effectLst/>
                          <a:latin typeface="Times New Roman" panose="02020603050405020304" pitchFamily="18" charset="0"/>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16 503,00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16 633,00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487029"/>
                  </a:ext>
                </a:extLst>
              </a:tr>
              <a:tr h="370840">
                <a:tc>
                  <a:txBody>
                    <a:bodyPr/>
                    <a:lstStyle/>
                    <a:p>
                      <a:pPr algn="ctr" fontAlgn="b"/>
                      <a:r>
                        <a:rPr lang="ru-RU" sz="1600" b="0" i="0" u="none" strike="noStrike">
                          <a:effectLst/>
                          <a:latin typeface="Times New Roman" panose="02020603050405020304" pitchFamily="18" charset="0"/>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1 650,00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1 680,00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59725"/>
                  </a:ext>
                </a:extLst>
              </a:tr>
              <a:tr h="370840">
                <a:tc>
                  <a:txBody>
                    <a:bodyPr/>
                    <a:lstStyle/>
                    <a:p>
                      <a:pPr algn="ctr" fontAlgn="b"/>
                      <a:r>
                        <a:rPr lang="ru-RU" sz="1600" b="0" i="0" u="none" strike="noStrike">
                          <a:effectLst/>
                          <a:latin typeface="Times New Roman" panose="02020603050405020304" pitchFamily="18" charset="0"/>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546716"/>
                  </a:ext>
                </a:extLst>
              </a:tr>
              <a:tr h="370840">
                <a:tc>
                  <a:txBody>
                    <a:bodyPr/>
                    <a:lstStyle/>
                    <a:p>
                      <a:pPr algn="ctr" fontAlgn="b"/>
                      <a:r>
                        <a:rPr lang="ru-RU" sz="1600" b="0" i="0" u="none" strike="noStrike" dirty="0">
                          <a:effectLst/>
                          <a:latin typeface="Times New Roman" panose="02020603050405020304" pitchFamily="18" charset="0"/>
                        </a:rPr>
                        <a:t>Благоустройство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5 060,00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5 160,00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34812"/>
                  </a:ext>
                </a:extLst>
              </a:tr>
              <a:tr h="370840">
                <a:tc>
                  <a:txBody>
                    <a:bodyPr/>
                    <a:lstStyle/>
                    <a:p>
                      <a:pPr algn="ctr" fontAlgn="b"/>
                      <a:r>
                        <a:rPr lang="ru-RU" sz="1600" b="0" i="0" u="none" strike="noStrike">
                          <a:effectLst/>
                          <a:latin typeface="Times New Roman" panose="02020603050405020304" pitchFamily="18" charset="0"/>
                        </a:rPr>
                        <a:t>Другие вопросы в области ЖКХ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8 613,00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8 613,00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961636"/>
                  </a:ext>
                </a:extLst>
              </a:tr>
              <a:tr h="370840">
                <a:tc>
                  <a:txBody>
                    <a:bodyPr/>
                    <a:lstStyle/>
                    <a:p>
                      <a:pPr algn="ctr" fontAlgn="b"/>
                      <a:r>
                        <a:rPr lang="ru-RU" sz="1600" b="1" i="0" u="none" strike="noStrike">
                          <a:effectLst/>
                          <a:latin typeface="Times New Roman" panose="02020603050405020304" pitchFamily="18" charset="0"/>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023932"/>
                  </a:ext>
                </a:extLst>
              </a:tr>
              <a:tr h="370840">
                <a:tc>
                  <a:txBody>
                    <a:bodyPr/>
                    <a:lstStyle/>
                    <a:p>
                      <a:pPr algn="ctr" fontAlgn="b"/>
                      <a:r>
                        <a:rPr lang="ru-RU" sz="1600" b="0" i="0" u="none" strike="noStrike">
                          <a:effectLst/>
                          <a:latin typeface="Times New Roman" panose="02020603050405020304" pitchFamily="18" charset="0"/>
                        </a:rPr>
                        <a:t>Профессиональная подготовка, переподготовка и повышение квалификации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823767"/>
                  </a:ext>
                </a:extLst>
              </a:tr>
              <a:tr h="370840">
                <a:tc>
                  <a:txBody>
                    <a:bodyPr/>
                    <a:lstStyle/>
                    <a:p>
                      <a:pPr algn="ctr" fontAlgn="b"/>
                      <a:r>
                        <a:rPr lang="ru-RU" sz="1600" b="0" i="0" u="none" strike="noStrike">
                          <a:effectLst/>
                          <a:latin typeface="Times New Roman" panose="02020603050405020304" pitchFamily="18" charset="0"/>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154850"/>
                  </a:ext>
                </a:extLst>
              </a:tr>
            </a:tbl>
          </a:graphicData>
        </a:graphic>
      </p:graphicFrame>
    </p:spTree>
    <p:extLst>
      <p:ext uri="{BB962C8B-B14F-4D97-AF65-F5344CB8AC3E}">
        <p14:creationId xmlns:p14="http://schemas.microsoft.com/office/powerpoint/2010/main" val="218284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41</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Расходы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2023-2024 гг.</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112397111"/>
              </p:ext>
            </p:extLst>
          </p:nvPr>
        </p:nvGraphicFramePr>
        <p:xfrm>
          <a:off x="257175" y="1825625"/>
          <a:ext cx="11772900" cy="3235960"/>
        </p:xfrm>
        <a:graphic>
          <a:graphicData uri="http://schemas.openxmlformats.org/drawingml/2006/table">
            <a:tbl>
              <a:tblPr firstRow="1" bandRow="1">
                <a:tableStyleId>{5C22544A-7EE6-4342-B048-85BDC9FD1C3A}</a:tableStyleId>
              </a:tblPr>
              <a:tblGrid>
                <a:gridCol w="6459806">
                  <a:extLst>
                    <a:ext uri="{9D8B030D-6E8A-4147-A177-3AD203B41FA5}">
                      <a16:colId xmlns:a16="http://schemas.microsoft.com/office/drawing/2014/main" val="1407400041"/>
                    </a:ext>
                  </a:extLst>
                </a:gridCol>
                <a:gridCol w="2656547">
                  <a:extLst>
                    <a:ext uri="{9D8B030D-6E8A-4147-A177-3AD203B41FA5}">
                      <a16:colId xmlns:a16="http://schemas.microsoft.com/office/drawing/2014/main" val="3662564682"/>
                    </a:ext>
                  </a:extLst>
                </a:gridCol>
                <a:gridCol w="2656547">
                  <a:extLst>
                    <a:ext uri="{9D8B030D-6E8A-4147-A177-3AD203B41FA5}">
                      <a16:colId xmlns:a16="http://schemas.microsoft.com/office/drawing/2014/main" val="3873812659"/>
                    </a:ext>
                  </a:extLst>
                </a:gridCol>
              </a:tblGrid>
              <a:tr h="364824">
                <a:tc>
                  <a:txBody>
                    <a:bodyPr/>
                    <a:lstStyle/>
                    <a:p>
                      <a:pPr algn="ctr"/>
                      <a:r>
                        <a:rPr lang="ru-RU" sz="1800" dirty="0" smtClean="0">
                          <a:latin typeface="Times New Roman" panose="02020603050405020304" pitchFamily="18" charset="0"/>
                          <a:cs typeface="Times New Roman" panose="02020603050405020304" pitchFamily="18" charset="0"/>
                        </a:rPr>
                        <a:t>Наименование показателя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2023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Бюджет на  2024 г.</a:t>
                      </a:r>
                      <a:endParaRPr lang="en-US"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тысяч рублей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234604"/>
                  </a:ext>
                </a:extLst>
              </a:tr>
              <a:tr h="370840">
                <a:tc>
                  <a:txBody>
                    <a:bodyPr/>
                    <a:lstStyle/>
                    <a:p>
                      <a:pPr algn="ctr" fontAlgn="b"/>
                      <a:r>
                        <a:rPr lang="ru-RU" sz="1600" b="1" i="0" u="none" strike="noStrike" dirty="0">
                          <a:effectLst/>
                          <a:latin typeface="Times New Roman" panose="02020603050405020304" pitchFamily="18" charset="0"/>
                        </a:rPr>
                        <a:t>Культура, кинематография, средства массовой информации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9 937,00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10 587,00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4040"/>
                  </a:ext>
                </a:extLst>
              </a:tr>
              <a:tr h="370840">
                <a:tc>
                  <a:txBody>
                    <a:bodyPr/>
                    <a:lstStyle/>
                    <a:p>
                      <a:pPr algn="ctr" fontAlgn="b"/>
                      <a:r>
                        <a:rPr lang="ru-RU" sz="1600" b="0" i="0" u="none" strike="noStrike" dirty="0">
                          <a:effectLst/>
                          <a:latin typeface="Times New Roman" panose="02020603050405020304" pitchFamily="18" charset="0"/>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9 937,00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10 587,00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863966"/>
                  </a:ext>
                </a:extLst>
              </a:tr>
              <a:tr h="370840">
                <a:tc>
                  <a:txBody>
                    <a:bodyPr/>
                    <a:lstStyle/>
                    <a:p>
                      <a:pPr algn="ctr" fontAlgn="b"/>
                      <a:r>
                        <a:rPr lang="ru-RU" sz="1600" b="1" i="0" u="none" strike="noStrike" dirty="0">
                          <a:effectLst/>
                          <a:latin typeface="Times New Roman" panose="02020603050405020304" pitchFamily="18" charset="0"/>
                        </a:rPr>
                        <a:t>Социальное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742438"/>
                  </a:ext>
                </a:extLst>
              </a:tr>
              <a:tr h="370840">
                <a:tc>
                  <a:txBody>
                    <a:bodyPr/>
                    <a:lstStyle/>
                    <a:p>
                      <a:pPr algn="ctr" fontAlgn="b"/>
                      <a:r>
                        <a:rPr lang="ru-RU" sz="1600" b="0" i="0" u="none" strike="noStrike" dirty="0">
                          <a:effectLst/>
                          <a:latin typeface="Times New Roman" panose="02020603050405020304" pitchFamily="18" charset="0"/>
                        </a:rPr>
                        <a:t>Пенсионное обеспечение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1 200,00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074973"/>
                  </a:ext>
                </a:extLst>
              </a:tr>
              <a:tr h="370840">
                <a:tc>
                  <a:txBody>
                    <a:bodyPr/>
                    <a:lstStyle/>
                    <a:p>
                      <a:pPr algn="ctr" fontAlgn="b"/>
                      <a:r>
                        <a:rPr lang="ru-RU" sz="1600" b="1" i="0" u="none" strike="noStrike" dirty="0">
                          <a:effectLst/>
                          <a:latin typeface="Times New Roman" panose="02020603050405020304" pitchFamily="18" charset="0"/>
                        </a:rPr>
                        <a:t>Физическая культура и 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5 155,00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5 260,00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229513"/>
                  </a:ext>
                </a:extLst>
              </a:tr>
              <a:tr h="370840">
                <a:tc>
                  <a:txBody>
                    <a:bodyPr/>
                    <a:lstStyle/>
                    <a:p>
                      <a:pPr algn="ctr" fontAlgn="b"/>
                      <a:r>
                        <a:rPr lang="ru-RU" sz="1600" b="0" i="0" u="none" strike="noStrike" dirty="0">
                          <a:effectLst/>
                          <a:latin typeface="Times New Roman" panose="02020603050405020304" pitchFamily="18" charset="0"/>
                        </a:rPr>
                        <a:t>Физическая 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a:effectLst/>
                          <a:latin typeface="Times New Roman" panose="02020603050405020304" pitchFamily="18" charset="0"/>
                        </a:rPr>
                        <a:t>5 155,00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a:effectLst/>
                          <a:latin typeface="Times New Roman" panose="02020603050405020304" pitchFamily="18" charset="0"/>
                        </a:rPr>
                        <a:t>5 260,00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673779"/>
                  </a:ext>
                </a:extLst>
              </a:tr>
              <a:tr h="370840">
                <a:tc>
                  <a:txBody>
                    <a:bodyPr/>
                    <a:lstStyle/>
                    <a:p>
                      <a:pPr algn="ctr" fontAlgn="b"/>
                      <a:r>
                        <a:rPr lang="ru-RU" sz="1600" b="1" i="0" u="none" strike="noStrike" dirty="0">
                          <a:effectLst/>
                          <a:latin typeface="Times New Roman" panose="02020603050405020304" pitchFamily="18" charset="0"/>
                        </a:rPr>
                        <a:t>ВСЕГО РАСХОДОВ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a:effectLst/>
                          <a:latin typeface="Times New Roman" panose="02020603050405020304" pitchFamily="18" charset="0"/>
                        </a:rPr>
                        <a:t>50 748,42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a:effectLst/>
                          <a:latin typeface="Times New Roman" panose="02020603050405020304" pitchFamily="18" charset="0"/>
                        </a:rPr>
                        <a:t>51 523,02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79634"/>
                  </a:ext>
                </a:extLst>
              </a:tr>
            </a:tbl>
          </a:graphicData>
        </a:graphic>
      </p:graphicFrame>
    </p:spTree>
    <p:extLst>
      <p:ext uri="{BB962C8B-B14F-4D97-AF65-F5344CB8AC3E}">
        <p14:creationId xmlns:p14="http://schemas.microsoft.com/office/powerpoint/2010/main" val="4120037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42</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924050" y="276224"/>
            <a:ext cx="8648700" cy="942976"/>
          </a:xfrm>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Информация о расходной части бюджета в разрезе муниципальных программ 2022,2023,2024 г</a:t>
            </a:r>
            <a:endParaRPr lang="ru-RU"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083263956"/>
              </p:ext>
            </p:extLst>
          </p:nvPr>
        </p:nvGraphicFramePr>
        <p:xfrm>
          <a:off x="257176" y="1304924"/>
          <a:ext cx="11744324" cy="5464503"/>
        </p:xfrm>
        <a:graphic>
          <a:graphicData uri="http://schemas.openxmlformats.org/drawingml/2006/table">
            <a:tbl>
              <a:tblPr>
                <a:tableStyleId>{5C22544A-7EE6-4342-B048-85BDC9FD1C3A}</a:tableStyleId>
              </a:tblPr>
              <a:tblGrid>
                <a:gridCol w="1513768">
                  <a:extLst>
                    <a:ext uri="{9D8B030D-6E8A-4147-A177-3AD203B41FA5}">
                      <a16:colId xmlns:a16="http://schemas.microsoft.com/office/drawing/2014/main" val="3566644834"/>
                    </a:ext>
                  </a:extLst>
                </a:gridCol>
                <a:gridCol w="4143944">
                  <a:extLst>
                    <a:ext uri="{9D8B030D-6E8A-4147-A177-3AD203B41FA5}">
                      <a16:colId xmlns:a16="http://schemas.microsoft.com/office/drawing/2014/main" val="776363117"/>
                    </a:ext>
                  </a:extLst>
                </a:gridCol>
                <a:gridCol w="1589458">
                  <a:extLst>
                    <a:ext uri="{9D8B030D-6E8A-4147-A177-3AD203B41FA5}">
                      <a16:colId xmlns:a16="http://schemas.microsoft.com/office/drawing/2014/main" val="336889372"/>
                    </a:ext>
                  </a:extLst>
                </a:gridCol>
                <a:gridCol w="1513768">
                  <a:extLst>
                    <a:ext uri="{9D8B030D-6E8A-4147-A177-3AD203B41FA5}">
                      <a16:colId xmlns:a16="http://schemas.microsoft.com/office/drawing/2014/main" val="1073165217"/>
                    </a:ext>
                  </a:extLst>
                </a:gridCol>
                <a:gridCol w="1488538">
                  <a:extLst>
                    <a:ext uri="{9D8B030D-6E8A-4147-A177-3AD203B41FA5}">
                      <a16:colId xmlns:a16="http://schemas.microsoft.com/office/drawing/2014/main" val="2195088742"/>
                    </a:ext>
                  </a:extLst>
                </a:gridCol>
                <a:gridCol w="1494848">
                  <a:extLst>
                    <a:ext uri="{9D8B030D-6E8A-4147-A177-3AD203B41FA5}">
                      <a16:colId xmlns:a16="http://schemas.microsoft.com/office/drawing/2014/main" val="2902854129"/>
                    </a:ext>
                  </a:extLst>
                </a:gridCol>
              </a:tblGrid>
              <a:tr h="270478">
                <a:tc rowSpan="2">
                  <a:txBody>
                    <a:bodyPr/>
                    <a:lstStyle/>
                    <a:p>
                      <a:pPr algn="ctr" fontAlgn="ctr"/>
                      <a:r>
                        <a:rPr lang="ru-RU" sz="1500" u="none" strike="noStrike" dirty="0">
                          <a:effectLst/>
                        </a:rPr>
                        <a:t>№ п/п</a:t>
                      </a:r>
                      <a:endParaRPr lang="ru-RU" sz="1500" b="0" i="0" u="none" strike="noStrike" dirty="0">
                        <a:solidFill>
                          <a:srgbClr val="000000"/>
                        </a:solidFill>
                        <a:effectLst/>
                        <a:latin typeface="Times New Roman" panose="02020603050405020304" pitchFamily="18" charset="0"/>
                      </a:endParaRPr>
                    </a:p>
                  </a:txBody>
                  <a:tcPr marL="4878" marR="4878" marT="4878" marB="0" anchor="ctr"/>
                </a:tc>
                <a:tc rowSpan="2">
                  <a:txBody>
                    <a:bodyPr/>
                    <a:lstStyle/>
                    <a:p>
                      <a:pPr algn="ctr" fontAlgn="ctr"/>
                      <a:r>
                        <a:rPr lang="ru-RU" sz="1500" u="none" strike="noStrike" dirty="0">
                          <a:effectLst/>
                        </a:rPr>
                        <a:t>Наименование структурного элемента</a:t>
                      </a:r>
                      <a:endParaRPr lang="ru-RU" sz="1500" b="0" i="0" u="none" strike="noStrike" dirty="0">
                        <a:solidFill>
                          <a:srgbClr val="000000"/>
                        </a:solidFill>
                        <a:effectLst/>
                        <a:latin typeface="Times New Roman" panose="02020603050405020304" pitchFamily="18" charset="0"/>
                      </a:endParaRPr>
                    </a:p>
                  </a:txBody>
                  <a:tcPr marL="4878" marR="4878" marT="4878" marB="0" anchor="ctr"/>
                </a:tc>
                <a:tc rowSpan="2">
                  <a:txBody>
                    <a:bodyPr/>
                    <a:lstStyle/>
                    <a:p>
                      <a:pPr algn="ctr" fontAlgn="ctr"/>
                      <a:r>
                        <a:rPr lang="ru-RU" sz="1500" u="none" strike="noStrike">
                          <a:effectLst/>
                        </a:rPr>
                        <a:t>Всего (тыс. руб.)</a:t>
                      </a:r>
                      <a:endParaRPr lang="ru-RU" sz="1500" b="0" i="0" u="none" strike="noStrike">
                        <a:solidFill>
                          <a:srgbClr val="000000"/>
                        </a:solidFill>
                        <a:effectLst/>
                        <a:latin typeface="Times New Roman" panose="02020603050405020304" pitchFamily="18" charset="0"/>
                      </a:endParaRPr>
                    </a:p>
                  </a:txBody>
                  <a:tcPr marL="4878" marR="4878" marT="4878" marB="0" anchor="ctr"/>
                </a:tc>
                <a:tc gridSpan="3">
                  <a:txBody>
                    <a:bodyPr/>
                    <a:lstStyle/>
                    <a:p>
                      <a:endParaRPr lang="ru-RU"/>
                    </a:p>
                  </a:txBody>
                  <a:tcPr marL="4878" marR="4878" marT="4878"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31029552"/>
                  </a:ext>
                </a:extLst>
              </a:tr>
              <a:tr h="22618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500" u="none" strike="noStrike">
                          <a:effectLst/>
                        </a:rPr>
                        <a:t>2 022</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2 023</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2 024</a:t>
                      </a:r>
                      <a:endParaRPr lang="ru-RU" sz="1500" b="0"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2964204395"/>
                  </a:ext>
                </a:extLst>
              </a:tr>
              <a:tr h="226186">
                <a:tc>
                  <a:txBody>
                    <a:bodyPr/>
                    <a:lstStyle/>
                    <a:p>
                      <a:pPr algn="ctr" fontAlgn="ctr"/>
                      <a:r>
                        <a:rPr lang="ru-RU" sz="1500" u="none" strike="noStrike">
                          <a:effectLst/>
                        </a:rPr>
                        <a:t>1</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2</a:t>
                      </a:r>
                      <a:endParaRPr lang="ru-RU" sz="1500" b="0"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5</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6</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7</a:t>
                      </a:r>
                      <a:endParaRPr lang="ru-RU" sz="1500" b="0"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8</a:t>
                      </a:r>
                      <a:endParaRPr lang="ru-RU" sz="1500" b="0"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948245314"/>
                  </a:ext>
                </a:extLst>
              </a:tr>
              <a:tr h="558136">
                <a:tc gridSpan="2">
                  <a:txBody>
                    <a:bodyPr/>
                    <a:lstStyle/>
                    <a:p>
                      <a:pPr algn="ctr" fontAlgn="ctr"/>
                      <a:r>
                        <a:rPr lang="ru-RU" sz="1200" u="none" strike="noStrike" dirty="0">
                          <a:effectLst/>
                        </a:rPr>
                        <a:t>«Социально-экономическое развитие муниципального образования </a:t>
                      </a:r>
                      <a:r>
                        <a:rPr lang="ru-RU" sz="1200" u="none" strike="noStrike" dirty="0" err="1">
                          <a:effectLst/>
                        </a:rPr>
                        <a:t>Дружногорское</a:t>
                      </a:r>
                      <a:r>
                        <a:rPr lang="ru-RU" sz="1200" u="none" strike="noStrike" dirty="0">
                          <a:effectLst/>
                        </a:rPr>
                        <a:t> городское поселение Гатчинского муниципального района </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hMerge="1">
                  <a:txBody>
                    <a:bodyPr/>
                    <a:lstStyle/>
                    <a:p>
                      <a:endParaRPr lang="ru-RU"/>
                    </a:p>
                  </a:txBody>
                  <a:tcPr/>
                </a:tc>
                <a:tc>
                  <a:txBody>
                    <a:bodyPr/>
                    <a:lstStyle/>
                    <a:p>
                      <a:pPr algn="ctr" fontAlgn="ctr"/>
                      <a:r>
                        <a:rPr lang="ru-RU" sz="1500" u="none" strike="noStrike" dirty="0">
                          <a:effectLst/>
                        </a:rPr>
                        <a:t>142 518,17</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73 599,17</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34 017,00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34 902,00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2799826457"/>
                  </a:ext>
                </a:extLst>
              </a:tr>
              <a:tr h="536230">
                <a:tc>
                  <a:txBody>
                    <a:bodyPr/>
                    <a:lstStyle/>
                    <a:p>
                      <a:pPr algn="ctr" fontAlgn="ctr"/>
                      <a:r>
                        <a:rPr lang="ru-RU" sz="1200" u="none" strike="noStrike">
                          <a:effectLst/>
                        </a:rPr>
                        <a:t>1.</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Федеральный проект "Содействие развитию инфраструктуры субъектов Российской Федерации (муниципальных образований)"</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35 262,55</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35 262,55</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2305901302"/>
                  </a:ext>
                </a:extLst>
              </a:tr>
              <a:tr h="366452">
                <a:tc>
                  <a:txBody>
                    <a:bodyPr/>
                    <a:lstStyle/>
                    <a:p>
                      <a:pPr algn="ctr" fontAlgn="ctr"/>
                      <a:r>
                        <a:rPr lang="ru-RU" sz="1200" u="none" strike="noStrike">
                          <a:effectLst/>
                        </a:rPr>
                        <a:t>1.</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«Создание условий для устойчивого экономического развития»</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1 896,00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632,00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632,00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632,00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3049267226"/>
                  </a:ext>
                </a:extLst>
              </a:tr>
              <a:tr h="434105">
                <a:tc>
                  <a:txBody>
                    <a:bodyPr/>
                    <a:lstStyle/>
                    <a:p>
                      <a:pPr algn="ctr" fontAlgn="ctr"/>
                      <a:r>
                        <a:rPr lang="ru-RU" sz="1200" u="none" strike="noStrike">
                          <a:effectLst/>
                        </a:rPr>
                        <a:t>2</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«Обеспечение безопасности»</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1 620,00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540,00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540,00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540,00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384910383"/>
                  </a:ext>
                </a:extLst>
              </a:tr>
              <a:tr h="569410">
                <a:tc>
                  <a:txBody>
                    <a:bodyPr/>
                    <a:lstStyle/>
                    <a:p>
                      <a:pPr algn="ctr" fontAlgn="ctr"/>
                      <a:r>
                        <a:rPr lang="ru-RU" sz="1200" u="none" strike="noStrike">
                          <a:effectLst/>
                        </a:rPr>
                        <a:t>3</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«Содержание и развитие улично-дорожной сети»</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5 925,17</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3 725,17</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1 100,00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1 100,00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2292342665"/>
                  </a:ext>
                </a:extLst>
              </a:tr>
              <a:tr h="456657">
                <a:tc>
                  <a:txBody>
                    <a:bodyPr/>
                    <a:lstStyle/>
                    <a:p>
                      <a:pPr algn="ctr" fontAlgn="ctr"/>
                      <a:r>
                        <a:rPr lang="ru-RU" sz="1200" u="none" strike="noStrike">
                          <a:effectLst/>
                        </a:rPr>
                        <a:t>4</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«ЖКХ и благоустройство территории»</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50 416,25</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17 780,25</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16 253,00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16 383,00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1321461596"/>
                  </a:ext>
                </a:extLst>
              </a:tr>
              <a:tr h="591962">
                <a:tc>
                  <a:txBody>
                    <a:bodyPr/>
                    <a:lstStyle/>
                    <a:p>
                      <a:pPr algn="ctr" fontAlgn="ctr"/>
                      <a:r>
                        <a:rPr lang="ru-RU" sz="1200" u="none" strike="noStrike">
                          <a:effectLst/>
                        </a:rPr>
                        <a:t>5</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«Развитие культуры, организация праздничных мероприятий»</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30 718,20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10 194,20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9 937,00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10 587,00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1329848453"/>
                  </a:ext>
                </a:extLst>
              </a:tr>
              <a:tr h="417192">
                <a:tc>
                  <a:txBody>
                    <a:bodyPr/>
                    <a:lstStyle/>
                    <a:p>
                      <a:pPr algn="ctr" fontAlgn="ctr"/>
                      <a:r>
                        <a:rPr lang="ru-RU" sz="1200" u="none" strike="noStrike">
                          <a:effectLst/>
                        </a:rPr>
                        <a:t>6</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«Развитие физической культуры, спорта и молодежной политики»</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15 930,00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5 215,00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5 305,00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5 410,00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1567825274"/>
                  </a:ext>
                </a:extLst>
              </a:tr>
              <a:tr h="766731">
                <a:tc>
                  <a:txBody>
                    <a:bodyPr/>
                    <a:lstStyle/>
                    <a:p>
                      <a:pPr algn="ctr" fontAlgn="ctr"/>
                      <a:r>
                        <a:rPr lang="ru-RU" sz="1200" u="none" strike="noStrike">
                          <a:effectLst/>
                        </a:rPr>
                        <a:t>7</a:t>
                      </a:r>
                      <a:endParaRPr lang="ru-RU" sz="12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200" u="none" strike="noStrike" dirty="0">
                          <a:effectLst/>
                        </a:rPr>
                        <a:t>Комплекс процессных мероприятий "Энергосбережение и повышение энергетической эффективности"</a:t>
                      </a:r>
                      <a:endParaRPr lang="ru-RU" sz="1200" b="1" i="0" u="none" strike="noStrike" dirty="0">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750,00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250,00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a:effectLst/>
                        </a:rPr>
                        <a:t>250,00</a:t>
                      </a:r>
                      <a:endParaRPr lang="ru-RU" sz="1500" b="1" i="0" u="none" strike="noStrike">
                        <a:solidFill>
                          <a:srgbClr val="000000"/>
                        </a:solidFill>
                        <a:effectLst/>
                        <a:latin typeface="Times New Roman" panose="02020603050405020304" pitchFamily="18" charset="0"/>
                      </a:endParaRPr>
                    </a:p>
                  </a:txBody>
                  <a:tcPr marL="4878" marR="4878" marT="4878" marB="0" anchor="ctr"/>
                </a:tc>
                <a:tc>
                  <a:txBody>
                    <a:bodyPr/>
                    <a:lstStyle/>
                    <a:p>
                      <a:pPr algn="ctr" fontAlgn="ctr"/>
                      <a:r>
                        <a:rPr lang="ru-RU" sz="1500" u="none" strike="noStrike" dirty="0">
                          <a:effectLst/>
                        </a:rPr>
                        <a:t>250,00</a:t>
                      </a:r>
                      <a:endParaRPr lang="ru-RU" sz="1500" b="1" i="0" u="none" strike="noStrike" dirty="0">
                        <a:solidFill>
                          <a:srgbClr val="000000"/>
                        </a:solidFill>
                        <a:effectLst/>
                        <a:latin typeface="Times New Roman" panose="02020603050405020304" pitchFamily="18" charset="0"/>
                      </a:endParaRPr>
                    </a:p>
                  </a:txBody>
                  <a:tcPr marL="4878" marR="4878" marT="4878" marB="0" anchor="ctr"/>
                </a:tc>
                <a:extLst>
                  <a:ext uri="{0D108BD9-81ED-4DB2-BD59-A6C34878D82A}">
                    <a16:rowId xmlns:a16="http://schemas.microsoft.com/office/drawing/2014/main" val="2376041577"/>
                  </a:ext>
                </a:extLst>
              </a:tr>
            </a:tbl>
          </a:graphicData>
        </a:graphic>
      </p:graphicFrame>
    </p:spTree>
    <p:extLst>
      <p:ext uri="{BB962C8B-B14F-4D97-AF65-F5344CB8AC3E}">
        <p14:creationId xmlns:p14="http://schemas.microsoft.com/office/powerpoint/2010/main" val="3371563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43</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104776"/>
            <a:ext cx="9115424" cy="971549"/>
          </a:xfrm>
        </p:spPr>
        <p:txBody>
          <a:bodyPr>
            <a:noAutofit/>
          </a:bodyPr>
          <a:lstStyle/>
          <a:p>
            <a:pPr algn="ctr"/>
            <a:r>
              <a:rPr lang="ru-RU" sz="2500" dirty="0">
                <a:latin typeface="Times New Roman" panose="02020603050405020304" pitchFamily="18" charset="0"/>
                <a:cs typeface="Times New Roman" panose="02020603050405020304" pitchFamily="18" charset="0"/>
              </a:rPr>
              <a:t>«Социально-экономическое развитие муниципального образования </a:t>
            </a:r>
            <a:r>
              <a:rPr lang="ru-RU" sz="2500" dirty="0" err="1">
                <a:latin typeface="Times New Roman" panose="02020603050405020304" pitchFamily="18" charset="0"/>
                <a:cs typeface="Times New Roman" panose="02020603050405020304" pitchFamily="18" charset="0"/>
              </a:rPr>
              <a:t>Дружногорское</a:t>
            </a:r>
            <a:r>
              <a:rPr lang="ru-RU" sz="2500" dirty="0">
                <a:latin typeface="Times New Roman" panose="02020603050405020304" pitchFamily="18" charset="0"/>
                <a:cs typeface="Times New Roman" panose="02020603050405020304" pitchFamily="18" charset="0"/>
              </a:rPr>
              <a:t> городское поселение Гатчинского муниципального района»  на 2022 </a:t>
            </a:r>
            <a:r>
              <a:rPr lang="ru-RU" sz="2500" dirty="0" smtClean="0">
                <a:latin typeface="Times New Roman" panose="02020603050405020304" pitchFamily="18" charset="0"/>
                <a:cs typeface="Times New Roman" panose="02020603050405020304" pitchFamily="18" charset="0"/>
              </a:rPr>
              <a:t>год</a:t>
            </a:r>
            <a:endParaRPr lang="ru-RU" sz="2500"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9" name="Диаграмма 8"/>
          <p:cNvGraphicFramePr/>
          <p:nvPr>
            <p:extLst>
              <p:ext uri="{D42A27DB-BD31-4B8C-83A1-F6EECF244321}">
                <p14:modId xmlns:p14="http://schemas.microsoft.com/office/powerpoint/2010/main" val="4123446368"/>
              </p:ext>
            </p:extLst>
          </p:nvPr>
        </p:nvGraphicFramePr>
        <p:xfrm>
          <a:off x="0" y="1181101"/>
          <a:ext cx="12192000" cy="5676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0741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44</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104776"/>
            <a:ext cx="9115424" cy="971549"/>
          </a:xfrm>
        </p:spPr>
        <p:txBody>
          <a:bodyPr>
            <a:noAutofit/>
          </a:bodyPr>
          <a:lstStyle/>
          <a:p>
            <a:pPr algn="ctr"/>
            <a:r>
              <a:rPr lang="ru-RU" sz="2500" dirty="0">
                <a:latin typeface="Times New Roman" panose="02020603050405020304" pitchFamily="18" charset="0"/>
                <a:cs typeface="Times New Roman" panose="02020603050405020304" pitchFamily="18" charset="0"/>
              </a:rPr>
              <a:t>«Социально-экономическое развитие муниципального образования </a:t>
            </a:r>
            <a:r>
              <a:rPr lang="ru-RU" sz="2500" dirty="0" err="1">
                <a:latin typeface="Times New Roman" panose="02020603050405020304" pitchFamily="18" charset="0"/>
                <a:cs typeface="Times New Roman" panose="02020603050405020304" pitchFamily="18" charset="0"/>
              </a:rPr>
              <a:t>Дружногорское</a:t>
            </a:r>
            <a:r>
              <a:rPr lang="ru-RU" sz="2500" dirty="0">
                <a:latin typeface="Times New Roman" panose="02020603050405020304" pitchFamily="18" charset="0"/>
                <a:cs typeface="Times New Roman" panose="02020603050405020304" pitchFamily="18" charset="0"/>
              </a:rPr>
              <a:t> городское поселение Гатчинского муниципального района»  на </a:t>
            </a:r>
            <a:r>
              <a:rPr lang="ru-RU" sz="2500" dirty="0" smtClean="0">
                <a:latin typeface="Times New Roman" panose="02020603050405020304" pitchFamily="18" charset="0"/>
                <a:cs typeface="Times New Roman" panose="02020603050405020304" pitchFamily="18" charset="0"/>
              </a:rPr>
              <a:t>2023 год</a:t>
            </a:r>
            <a:endParaRPr lang="ru-RU" sz="2500"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7" name="Диаграмма 6"/>
          <p:cNvGraphicFramePr/>
          <p:nvPr>
            <p:extLst>
              <p:ext uri="{D42A27DB-BD31-4B8C-83A1-F6EECF244321}">
                <p14:modId xmlns:p14="http://schemas.microsoft.com/office/powerpoint/2010/main" val="3758687794"/>
              </p:ext>
            </p:extLst>
          </p:nvPr>
        </p:nvGraphicFramePr>
        <p:xfrm>
          <a:off x="0" y="1009650"/>
          <a:ext cx="12192000" cy="5848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191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45</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Заголовок 5"/>
          <p:cNvSpPr>
            <a:spLocks noGrp="1"/>
          </p:cNvSpPr>
          <p:nvPr>
            <p:ph type="title"/>
          </p:nvPr>
        </p:nvSpPr>
        <p:spPr>
          <a:xfrm flipH="1">
            <a:off x="1771650" y="104776"/>
            <a:ext cx="9115424" cy="971549"/>
          </a:xfrm>
        </p:spPr>
        <p:txBody>
          <a:bodyPr>
            <a:noAutofit/>
          </a:bodyPr>
          <a:lstStyle/>
          <a:p>
            <a:pPr algn="ctr"/>
            <a:r>
              <a:rPr lang="ru-RU" sz="2500" dirty="0">
                <a:latin typeface="Times New Roman" panose="02020603050405020304" pitchFamily="18" charset="0"/>
                <a:cs typeface="Times New Roman" panose="02020603050405020304" pitchFamily="18" charset="0"/>
              </a:rPr>
              <a:t>«Социально-экономическое развитие муниципального образования </a:t>
            </a:r>
            <a:r>
              <a:rPr lang="ru-RU" sz="2500" dirty="0" err="1">
                <a:latin typeface="Times New Roman" panose="02020603050405020304" pitchFamily="18" charset="0"/>
                <a:cs typeface="Times New Roman" panose="02020603050405020304" pitchFamily="18" charset="0"/>
              </a:rPr>
              <a:t>Дружногорское</a:t>
            </a:r>
            <a:r>
              <a:rPr lang="ru-RU" sz="2500" dirty="0">
                <a:latin typeface="Times New Roman" panose="02020603050405020304" pitchFamily="18" charset="0"/>
                <a:cs typeface="Times New Roman" panose="02020603050405020304" pitchFamily="18" charset="0"/>
              </a:rPr>
              <a:t> городское поселение Гатчинского муниципального района»  на </a:t>
            </a:r>
            <a:r>
              <a:rPr lang="ru-RU" sz="2500" dirty="0" smtClean="0">
                <a:latin typeface="Times New Roman" panose="02020603050405020304" pitchFamily="18" charset="0"/>
                <a:cs typeface="Times New Roman" panose="02020603050405020304" pitchFamily="18" charset="0"/>
              </a:rPr>
              <a:t>2024 год</a:t>
            </a:r>
            <a:endParaRPr lang="ru-RU" sz="2500" dirty="0"/>
          </a:p>
        </p:txBody>
      </p:sp>
      <p:pic>
        <p:nvPicPr>
          <p:cNvPr id="8" name="Рисунок 7"/>
          <p:cNvPicPr>
            <a:picLocks noChangeAspect="1"/>
          </p:cNvPicPr>
          <p:nvPr/>
        </p:nvPicPr>
        <p:blipFill>
          <a:blip r:embed="rId3"/>
          <a:stretch>
            <a:fillRect/>
          </a:stretch>
        </p:blipFill>
        <p:spPr>
          <a:xfrm>
            <a:off x="257175" y="0"/>
            <a:ext cx="1514475" cy="1009650"/>
          </a:xfrm>
          <a:prstGeom prst="rect">
            <a:avLst/>
          </a:prstGeom>
        </p:spPr>
      </p:pic>
      <p:graphicFrame>
        <p:nvGraphicFramePr>
          <p:cNvPr id="9" name="Диаграмма 8"/>
          <p:cNvGraphicFramePr/>
          <p:nvPr>
            <p:extLst>
              <p:ext uri="{D42A27DB-BD31-4B8C-83A1-F6EECF244321}">
                <p14:modId xmlns:p14="http://schemas.microsoft.com/office/powerpoint/2010/main" val="2440878851"/>
              </p:ext>
            </p:extLst>
          </p:nvPr>
        </p:nvGraphicFramePr>
        <p:xfrm>
          <a:off x="0" y="1009650"/>
          <a:ext cx="12192000" cy="5848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6058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46</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Заголовок 8"/>
          <p:cNvSpPr>
            <a:spLocks noGrp="1"/>
          </p:cNvSpPr>
          <p:nvPr>
            <p:ph type="title"/>
          </p:nvPr>
        </p:nvSpPr>
        <p:spPr>
          <a:xfrm>
            <a:off x="838200" y="85725"/>
            <a:ext cx="10134600" cy="1247775"/>
          </a:xfrm>
        </p:spPr>
        <p:txBody>
          <a:bodyPr>
            <a:noAutofit/>
          </a:bodyPr>
          <a:lstStyle/>
          <a:p>
            <a:pPr algn="ctr"/>
            <a: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Сведения об общественно-значимых объектах (объектах капитального строительства)</a:t>
            </a:r>
            <a:b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br>
            <a: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Строительство Распределительного газопровода по п. Дружная Горка Гатчинского </a:t>
            </a:r>
            <a:r>
              <a:rPr lang="ru-RU" sz="2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района</a:t>
            </a:r>
            <a:endParaRPr lang="ru-RU" sz="2400" dirty="0"/>
          </a:p>
        </p:txBody>
      </p:sp>
      <p:pic>
        <p:nvPicPr>
          <p:cNvPr id="12" name="Объект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1987" y="1419225"/>
            <a:ext cx="4040386" cy="5387182"/>
          </a:xfrm>
        </p:spPr>
      </p:pic>
      <p:pic>
        <p:nvPicPr>
          <p:cNvPr id="13" name="Объект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15075" y="1396203"/>
            <a:ext cx="4076701" cy="5435601"/>
          </a:xfrm>
        </p:spPr>
      </p:pic>
    </p:spTree>
    <p:extLst>
      <p:ext uri="{BB962C8B-B14F-4D97-AF65-F5344CB8AC3E}">
        <p14:creationId xmlns:p14="http://schemas.microsoft.com/office/powerpoint/2010/main" val="2018060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47</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Заголовок 8"/>
          <p:cNvSpPr>
            <a:spLocks noGrp="1"/>
          </p:cNvSpPr>
          <p:nvPr>
            <p:ph type="title"/>
          </p:nvPr>
        </p:nvSpPr>
        <p:spPr>
          <a:xfrm>
            <a:off x="838200" y="85725"/>
            <a:ext cx="10134600" cy="1247775"/>
          </a:xfrm>
        </p:spPr>
        <p:txBody>
          <a:bodyPr>
            <a:noAutofit/>
          </a:bodyPr>
          <a:lstStyle/>
          <a:p>
            <a:pPr algn="ctr"/>
            <a: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Сведения об общественно-значимых объектах (объектах капитального строительства)</a:t>
            </a:r>
            <a:b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br>
            <a:r>
              <a:rPr lang="ru-RU" sz="2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Строительство Распределительного газопровода по п. Дружная Горка Гатчинского </a:t>
            </a:r>
            <a:r>
              <a:rPr lang="ru-RU" sz="24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района</a:t>
            </a:r>
            <a:endParaRPr lang="ru-RU" sz="2400" dirty="0"/>
          </a:p>
        </p:txBody>
      </p:sp>
      <p:pic>
        <p:nvPicPr>
          <p:cNvPr id="4" name="Объект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0" y="1334294"/>
            <a:ext cx="4130040" cy="5506720"/>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24966" y="1419224"/>
            <a:ext cx="7073900" cy="5305425"/>
          </a:xfrm>
        </p:spPr>
      </p:pic>
    </p:spTree>
    <p:extLst>
      <p:ext uri="{BB962C8B-B14F-4D97-AF65-F5344CB8AC3E}">
        <p14:creationId xmlns:p14="http://schemas.microsoft.com/office/powerpoint/2010/main" val="2158581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48</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Прямоугольник 9"/>
          <p:cNvSpPr/>
          <p:nvPr/>
        </p:nvSpPr>
        <p:spPr>
          <a:xfrm>
            <a:off x="192024" y="58847"/>
            <a:ext cx="10643616" cy="6247864"/>
          </a:xfrm>
          <a:prstGeom prst="rect">
            <a:avLst/>
          </a:prstGeom>
        </p:spPr>
        <p:txBody>
          <a:bodyPr wrap="square">
            <a:spAutoFit/>
          </a:bodyPr>
          <a:lstStyle/>
          <a:p>
            <a:pPr>
              <a:spcAft>
                <a:spcPts val="0"/>
              </a:spcAft>
            </a:pPr>
            <a:r>
              <a:rPr lang="ru-RU" sz="2000" dirty="0">
                <a:latin typeface="Calibri Light" panose="020F0302020204030204" pitchFamily="34" charset="0"/>
                <a:ea typeface="Times New Roman" panose="02020603050405020304" pitchFamily="18" charset="0"/>
              </a:rPr>
              <a:t>В целях стабильного повышения уровня и качества жизни населения муниципального образования, в 2022 году также планируются к проведению:</a:t>
            </a:r>
          </a:p>
          <a:p>
            <a:pPr>
              <a:spcAft>
                <a:spcPts val="0"/>
              </a:spcAft>
            </a:pPr>
            <a:r>
              <a:rPr lang="ru-RU" sz="2000" dirty="0">
                <a:latin typeface="Calibri Light" panose="020F0302020204030204" pitchFamily="34" charset="0"/>
                <a:ea typeface="Times New Roman" panose="02020603050405020304" pitchFamily="18" charset="0"/>
              </a:rPr>
              <a:t> </a:t>
            </a:r>
          </a:p>
          <a:p>
            <a:pPr>
              <a:spcAft>
                <a:spcPts val="0"/>
              </a:spcAft>
            </a:pPr>
            <a:r>
              <a:rPr lang="ru-RU" sz="2000" dirty="0">
                <a:latin typeface="Calibri Light" panose="020F0302020204030204" pitchFamily="34" charset="0"/>
                <a:ea typeface="Times New Roman" panose="02020603050405020304" pitchFamily="18" charset="0"/>
                <a:cs typeface="Times New Roman" panose="02020603050405020304" pitchFamily="18" charset="0"/>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endParaRPr lang="ru-RU" sz="2000" dirty="0">
              <a:latin typeface="Calibri Light" panose="020F0302020204030204" pitchFamily="34" charset="0"/>
              <a:ea typeface="Times New Roman" panose="02020603050405020304" pitchFamily="18" charset="0"/>
            </a:endParaRPr>
          </a:p>
          <a:p>
            <a:pPr>
              <a:spcAft>
                <a:spcPts val="0"/>
              </a:spcAft>
            </a:pPr>
            <a:r>
              <a:rPr lang="ru-RU" sz="2000" dirty="0">
                <a:latin typeface="Calibri Light" panose="020F0302020204030204" pitchFamily="34" charset="0"/>
                <a:ea typeface="Times New Roman" panose="02020603050405020304" pitchFamily="18" charset="0"/>
                <a:cs typeface="Times New Roman" panose="02020603050405020304" pitchFamily="18" charset="0"/>
              </a:rPr>
              <a:t> </a:t>
            </a:r>
            <a:r>
              <a:rPr lang="ru-RU" sz="2000" dirty="0">
                <a:latin typeface="Calibri Light" panose="020F0302020204030204" pitchFamily="34" charset="0"/>
                <a:ea typeface="Times New Roman" panose="02020603050405020304" pitchFamily="18" charset="0"/>
              </a:rPr>
              <a:t>Бюджетные инвестиции в объекты капитального строительства объектов газификации (в том числе проектно-изыскательские работы) </a:t>
            </a:r>
            <a:r>
              <a:rPr lang="ru-RU" sz="2000" dirty="0">
                <a:solidFill>
                  <a:srgbClr val="000000"/>
                </a:solidFill>
                <a:latin typeface="Calibri Light" panose="020F0302020204030204" pitchFamily="34" charset="0"/>
                <a:ea typeface="Times New Roman" panose="02020603050405020304" pitchFamily="18" charset="0"/>
              </a:rPr>
              <a:t>собственности муниципальных </a:t>
            </a:r>
            <a:r>
              <a:rPr lang="ru-RU" sz="2000" dirty="0" smtClean="0">
                <a:solidFill>
                  <a:srgbClr val="000000"/>
                </a:solidFill>
                <a:latin typeface="Calibri Light" panose="020F0302020204030204" pitchFamily="34" charset="0"/>
                <a:ea typeface="Times New Roman" panose="02020603050405020304" pitchFamily="18" charset="0"/>
              </a:rPr>
              <a:t>образований:</a:t>
            </a:r>
            <a:endParaRPr lang="ru-RU" sz="2000" dirty="0">
              <a:latin typeface="Calibri Light" panose="020F0302020204030204" pitchFamily="34" charset="0"/>
              <a:ea typeface="Times New Roman" panose="02020603050405020304" pitchFamily="18" charset="0"/>
            </a:endParaRPr>
          </a:p>
          <a:p>
            <a:pPr>
              <a:spcAft>
                <a:spcPts val="0"/>
              </a:spcAft>
            </a:pPr>
            <a:r>
              <a:rPr lang="ru-RU" sz="2000" dirty="0">
                <a:latin typeface="Calibri Light" panose="020F0302020204030204" pitchFamily="34" charset="0"/>
                <a:ea typeface="Times New Roman" panose="02020603050405020304" pitchFamily="18" charset="0"/>
              </a:rPr>
              <a:t> </a:t>
            </a:r>
          </a:p>
          <a:p>
            <a:pPr>
              <a:spcAft>
                <a:spcPts val="0"/>
              </a:spcAft>
            </a:pPr>
            <a:r>
              <a:rPr lang="ru-RU" sz="2000" dirty="0">
                <a:latin typeface="Calibri Light" panose="020F0302020204030204" pitchFamily="34" charset="0"/>
                <a:ea typeface="Times New Roman" panose="02020603050405020304" pitchFamily="18" charset="0"/>
                <a:cs typeface="Times New Roman" panose="02020603050405020304" pitchFamily="18" charset="0"/>
              </a:rPr>
              <a:t>     1. </a:t>
            </a:r>
            <a:r>
              <a:rPr lang="ru-RU" sz="2000" dirty="0">
                <a:solidFill>
                  <a:srgbClr val="000000"/>
                </a:solidFill>
                <a:latin typeface="Calibri Light" panose="020F0302020204030204" pitchFamily="34" charset="0"/>
                <a:ea typeface="Times New Roman" panose="02020603050405020304" pitchFamily="18" charset="0"/>
              </a:rPr>
              <a:t>Распределительный газопровод по д. </a:t>
            </a:r>
            <a:r>
              <a:rPr lang="ru-RU" sz="2000" dirty="0" err="1">
                <a:solidFill>
                  <a:srgbClr val="000000"/>
                </a:solidFill>
                <a:latin typeface="Calibri Light" panose="020F0302020204030204" pitchFamily="34" charset="0"/>
                <a:ea typeface="Times New Roman" panose="02020603050405020304" pitchFamily="18" charset="0"/>
              </a:rPr>
              <a:t>Лампово</a:t>
            </a:r>
            <a:r>
              <a:rPr lang="ru-RU" sz="2000" dirty="0">
                <a:solidFill>
                  <a:srgbClr val="000000"/>
                </a:solidFill>
                <a:latin typeface="Calibri Light" panose="020F0302020204030204" pitchFamily="34" charset="0"/>
                <a:ea typeface="Times New Roman" panose="02020603050405020304" pitchFamily="18" charset="0"/>
              </a:rPr>
              <a:t> Гатчинского района</a:t>
            </a:r>
            <a:endParaRPr lang="ru-RU" sz="2000" dirty="0">
              <a:latin typeface="Calibri Light" panose="020F0302020204030204" pitchFamily="34" charset="0"/>
              <a:ea typeface="Times New Roman" panose="02020603050405020304" pitchFamily="18" charset="0"/>
            </a:endParaRPr>
          </a:p>
          <a:p>
            <a:pPr>
              <a:spcAft>
                <a:spcPts val="0"/>
              </a:spcAft>
            </a:pPr>
            <a:r>
              <a:rPr lang="ru-RU" sz="2000" dirty="0">
                <a:latin typeface="Calibri Light" panose="020F0302020204030204" pitchFamily="34" charset="0"/>
                <a:ea typeface="Times New Roman" panose="02020603050405020304" pitchFamily="18" charset="0"/>
              </a:rPr>
              <a:t> </a:t>
            </a:r>
          </a:p>
          <a:p>
            <a:pPr>
              <a:spcAft>
                <a:spcPts val="0"/>
              </a:spcAft>
            </a:pPr>
            <a:r>
              <a:rPr lang="ru-RU" sz="2000" dirty="0">
                <a:latin typeface="Calibri Light" panose="020F0302020204030204" pitchFamily="34" charset="0"/>
                <a:ea typeface="Times New Roman" panose="02020603050405020304" pitchFamily="18" charset="0"/>
              </a:rPr>
              <a:t> </a:t>
            </a:r>
          </a:p>
          <a:p>
            <a:pPr>
              <a:spcAft>
                <a:spcPts val="0"/>
              </a:spcAft>
            </a:pPr>
            <a:r>
              <a:rPr lang="ru-RU" sz="2000" dirty="0">
                <a:latin typeface="Calibri Light" panose="020F0302020204030204" pitchFamily="34" charset="0"/>
                <a:ea typeface="Times New Roman" panose="02020603050405020304" pitchFamily="18" charset="0"/>
                <a:cs typeface="Times New Roman" panose="02020603050405020304" pitchFamily="18" charset="0"/>
              </a:rPr>
              <a:t>Мероприятия в целях реализации областного закона от 15 января 2018 года № 3-оз "О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a:t>
            </a:r>
            <a:r>
              <a:rPr lang="ru-RU" sz="2000" dirty="0">
                <a:latin typeface="Calibri Light" panose="020F0302020204030204" pitchFamily="34" charset="0"/>
                <a:ea typeface="Times New Roman" panose="02020603050405020304" pitchFamily="18" charset="0"/>
              </a:rPr>
              <a:t> </a:t>
            </a:r>
            <a:r>
              <a:rPr lang="ru-RU" sz="2000" dirty="0">
                <a:latin typeface="Calibri Light" panose="020F0302020204030204" pitchFamily="34" charset="0"/>
                <a:ea typeface="Times New Roman" panose="02020603050405020304" pitchFamily="18" charset="0"/>
                <a:cs typeface="Times New Roman" panose="02020603050405020304" pitchFamily="18" charset="0"/>
              </a:rPr>
              <a:t>в том числе</a:t>
            </a:r>
            <a:r>
              <a:rPr lang="ru-RU" sz="2000" dirty="0" smtClean="0">
                <a:latin typeface="Calibri Light" panose="020F0302020204030204" pitchFamily="34" charset="0"/>
                <a:ea typeface="Times New Roman" panose="02020603050405020304" pitchFamily="18" charset="0"/>
                <a:cs typeface="Times New Roman" panose="02020603050405020304" pitchFamily="18" charset="0"/>
              </a:rPr>
              <a:t>:</a:t>
            </a:r>
          </a:p>
          <a:p>
            <a:pPr>
              <a:spcAft>
                <a:spcPts val="0"/>
              </a:spcAft>
            </a:pPr>
            <a:endParaRPr lang="ru-RU" sz="2000" dirty="0">
              <a:latin typeface="Calibri Light" panose="020F0302020204030204" pitchFamily="34" charset="0"/>
              <a:ea typeface="Times New Roman" panose="02020603050405020304" pitchFamily="18" charset="0"/>
              <a:cs typeface="Times New Roman" panose="02020603050405020304" pitchFamily="18" charset="0"/>
            </a:endParaRPr>
          </a:p>
          <a:p>
            <a:pPr lvl="0"/>
            <a:r>
              <a:rPr lang="ru-RU" sz="2000" dirty="0" smtClean="0">
                <a:latin typeface="Calibri Light" panose="020F0302020204030204" pitchFamily="34" charset="0"/>
              </a:rPr>
              <a:t>     1. Ремонт </a:t>
            </a:r>
            <a:r>
              <a:rPr lang="ru-RU" sz="2000" dirty="0">
                <a:latin typeface="Calibri Light" panose="020F0302020204030204" pitchFamily="34" charset="0"/>
              </a:rPr>
              <a:t>участка дороги по ул. Крылова  от ул. Мира до ул. </a:t>
            </a:r>
            <a:r>
              <a:rPr lang="ru-RU" sz="2000" dirty="0" err="1">
                <a:latin typeface="Calibri Light" panose="020F0302020204030204" pitchFamily="34" charset="0"/>
              </a:rPr>
              <a:t>Чащинская</a:t>
            </a:r>
            <a:r>
              <a:rPr lang="ru-RU" sz="2000" dirty="0">
                <a:latin typeface="Calibri Light" panose="020F0302020204030204" pitchFamily="34" charset="0"/>
              </a:rPr>
              <a:t>  в </a:t>
            </a:r>
            <a:r>
              <a:rPr lang="ru-RU" sz="2000" dirty="0" err="1">
                <a:latin typeface="Calibri Light" panose="020F0302020204030204" pitchFamily="34" charset="0"/>
              </a:rPr>
              <a:t>г.п</a:t>
            </a:r>
            <a:r>
              <a:rPr lang="ru-RU" sz="2000" dirty="0">
                <a:latin typeface="Calibri Light" panose="020F0302020204030204" pitchFamily="34" charset="0"/>
              </a:rPr>
              <a:t>. Дружная Горка</a:t>
            </a:r>
          </a:p>
          <a:p>
            <a:pPr lvl="0"/>
            <a:r>
              <a:rPr lang="ru-RU" sz="2000" dirty="0" smtClean="0">
                <a:latin typeface="Calibri Light" panose="020F0302020204030204" pitchFamily="34" charset="0"/>
              </a:rPr>
              <a:t>     2. Ремонт </a:t>
            </a:r>
            <a:r>
              <a:rPr lang="ru-RU" sz="2000" dirty="0">
                <a:latin typeface="Calibri Light" panose="020F0302020204030204" pitchFamily="34" charset="0"/>
              </a:rPr>
              <a:t>участка дороги от </a:t>
            </a:r>
            <a:r>
              <a:rPr lang="ru-RU" sz="2000" dirty="0" smtClean="0">
                <a:latin typeface="Calibri Light" panose="020F0302020204030204" pitchFamily="34" charset="0"/>
              </a:rPr>
              <a:t>д.37 </a:t>
            </a:r>
            <a:r>
              <a:rPr lang="ru-RU" sz="2000" dirty="0">
                <a:latin typeface="Calibri Light" panose="020F0302020204030204" pitchFamily="34" charset="0"/>
              </a:rPr>
              <a:t>по  ул. Усадебная до </a:t>
            </a:r>
            <a:r>
              <a:rPr lang="ru-RU" sz="2000" dirty="0" smtClean="0">
                <a:latin typeface="Calibri Light" panose="020F0302020204030204" pitchFamily="34" charset="0"/>
              </a:rPr>
              <a:t>д.19 по ул. </a:t>
            </a:r>
            <a:r>
              <a:rPr lang="ru-RU" sz="2000" dirty="0">
                <a:latin typeface="Calibri Light" panose="020F0302020204030204" pitchFamily="34" charset="0"/>
              </a:rPr>
              <a:t>Введенского </a:t>
            </a:r>
            <a:r>
              <a:rPr lang="ru-RU" sz="2000" dirty="0" err="1">
                <a:latin typeface="Calibri Light" panose="020F0302020204030204" pitchFamily="34" charset="0"/>
              </a:rPr>
              <a:t>г.п</a:t>
            </a:r>
            <a:r>
              <a:rPr lang="ru-RU" sz="2000" dirty="0">
                <a:latin typeface="Calibri Light" panose="020F0302020204030204" pitchFamily="34" charset="0"/>
              </a:rPr>
              <a:t>. Дружная Горка</a:t>
            </a:r>
          </a:p>
          <a:p>
            <a:pPr>
              <a:spcAft>
                <a:spcPts val="0"/>
              </a:spcAft>
            </a:pPr>
            <a:endParaRPr lang="ru-RU" sz="2000" dirty="0">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2855060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Блок-схема: ссылка на другую страницу 4"/>
          <p:cNvSpPr/>
          <p:nvPr/>
        </p:nvSpPr>
        <p:spPr>
          <a:xfrm>
            <a:off x="10972800" y="0"/>
            <a:ext cx="731520" cy="9715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Прямоугольник 9"/>
          <p:cNvSpPr/>
          <p:nvPr/>
        </p:nvSpPr>
        <p:spPr>
          <a:xfrm>
            <a:off x="192024" y="58847"/>
            <a:ext cx="10780776" cy="6555641"/>
          </a:xfrm>
          <a:prstGeom prst="rect">
            <a:avLst/>
          </a:prstGeom>
        </p:spPr>
        <p:txBody>
          <a:bodyPr wrap="square">
            <a:spAutoFit/>
          </a:bodyPr>
          <a:lstStyle/>
          <a:p>
            <a:r>
              <a:rPr lang="ru-RU" sz="2000" dirty="0">
                <a:latin typeface="Calibri Light" panose="020F0302020204030204" pitchFamily="34" charset="0"/>
              </a:rPr>
              <a:t>Мероприятия в целях реализации областного закона от 28 декабря 2018 года № 147-оз "О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 в том числе:</a:t>
            </a:r>
          </a:p>
          <a:p>
            <a:pPr lvl="0"/>
            <a:r>
              <a:rPr lang="ru-RU" sz="2000" dirty="0" smtClean="0">
                <a:latin typeface="Calibri Light" panose="020F0302020204030204" pitchFamily="34" charset="0"/>
              </a:rPr>
              <a:t>     1. Ремонт </a:t>
            </a:r>
            <a:r>
              <a:rPr lang="ru-RU" sz="2000" dirty="0">
                <a:latin typeface="Calibri Light" panose="020F0302020204030204" pitchFamily="34" charset="0"/>
              </a:rPr>
              <a:t>дорожного покрытия сельских автомобильных дорог д. </a:t>
            </a:r>
            <a:r>
              <a:rPr lang="ru-RU" sz="2000" dirty="0" err="1">
                <a:latin typeface="Calibri Light" panose="020F0302020204030204" pitchFamily="34" charset="0"/>
              </a:rPr>
              <a:t>Кургино</a:t>
            </a:r>
            <a:r>
              <a:rPr lang="ru-RU" sz="2000" dirty="0">
                <a:latin typeface="Calibri Light" panose="020F0302020204030204" pitchFamily="34" charset="0"/>
              </a:rPr>
              <a:t>, </a:t>
            </a:r>
            <a:r>
              <a:rPr lang="ru-RU" sz="2000" dirty="0" smtClean="0">
                <a:latin typeface="Calibri Light" panose="020F0302020204030204" pitchFamily="34" charset="0"/>
              </a:rPr>
              <a:t>д. </a:t>
            </a:r>
            <a:r>
              <a:rPr lang="ru-RU" sz="2000" dirty="0" err="1" smtClean="0">
                <a:latin typeface="Calibri Light" panose="020F0302020204030204" pitchFamily="34" charset="0"/>
              </a:rPr>
              <a:t>Лампово</a:t>
            </a:r>
            <a:endParaRPr lang="ru-RU" sz="2000" dirty="0">
              <a:latin typeface="Calibri Light" panose="020F0302020204030204" pitchFamily="34" charset="0"/>
            </a:endParaRPr>
          </a:p>
          <a:p>
            <a:pPr lvl="0"/>
            <a:r>
              <a:rPr lang="ru-RU" sz="2000" dirty="0" smtClean="0">
                <a:latin typeface="Calibri Light" panose="020F0302020204030204" pitchFamily="34" charset="0"/>
              </a:rPr>
              <a:t>     2. Приобретение </a:t>
            </a:r>
            <a:r>
              <a:rPr lang="ru-RU" sz="2000" dirty="0">
                <a:latin typeface="Calibri Light" panose="020F0302020204030204" pitchFamily="34" charset="0"/>
              </a:rPr>
              <a:t>и установка игрового и спортивного оборудования на детские </a:t>
            </a:r>
          </a:p>
          <a:p>
            <a:r>
              <a:rPr lang="ru-RU" sz="2000" dirty="0">
                <a:latin typeface="Calibri Light" panose="020F0302020204030204" pitchFamily="34" charset="0"/>
              </a:rPr>
              <a:t>площадки д. Зайцево; д. </a:t>
            </a:r>
            <a:r>
              <a:rPr lang="ru-RU" sz="2000" dirty="0" err="1" smtClean="0">
                <a:latin typeface="Calibri Light" panose="020F0302020204030204" pitchFamily="34" charset="0"/>
              </a:rPr>
              <a:t>Изора</a:t>
            </a:r>
            <a:r>
              <a:rPr lang="ru-RU" sz="2000" dirty="0" smtClean="0">
                <a:latin typeface="Calibri Light" panose="020F0302020204030204" pitchFamily="34" charset="0"/>
              </a:rPr>
              <a:t>; д. </a:t>
            </a:r>
            <a:r>
              <a:rPr lang="ru-RU" sz="2000" dirty="0" err="1" smtClean="0">
                <a:latin typeface="Calibri Light" panose="020F0302020204030204" pitchFamily="34" charset="0"/>
              </a:rPr>
              <a:t>Лампово</a:t>
            </a:r>
            <a:r>
              <a:rPr lang="ru-RU" sz="2000" dirty="0" smtClean="0">
                <a:latin typeface="Calibri Light" panose="020F0302020204030204" pitchFamily="34" charset="0"/>
              </a:rPr>
              <a:t>; д. Остров; с. </a:t>
            </a:r>
            <a:r>
              <a:rPr lang="ru-RU" sz="2000" dirty="0" err="1" smtClean="0">
                <a:latin typeface="Calibri Light" panose="020F0302020204030204" pitchFamily="34" charset="0"/>
              </a:rPr>
              <a:t>Орлино</a:t>
            </a:r>
            <a:endParaRPr lang="ru-RU" sz="2000" dirty="0">
              <a:latin typeface="Calibri Light" panose="020F0302020204030204" pitchFamily="34" charset="0"/>
            </a:endParaRPr>
          </a:p>
          <a:p>
            <a:pPr lvl="0"/>
            <a:r>
              <a:rPr lang="ru-RU" sz="2000" dirty="0" smtClean="0">
                <a:latin typeface="Calibri Light" panose="020F0302020204030204" pitchFamily="34" charset="0"/>
              </a:rPr>
              <a:t>     3. Обустройство </a:t>
            </a:r>
            <a:r>
              <a:rPr lang="ru-RU" sz="2000" dirty="0">
                <a:latin typeface="Calibri Light" panose="020F0302020204030204" pitchFamily="34" charset="0"/>
              </a:rPr>
              <a:t>контейнерных площадок д. Заозерье</a:t>
            </a:r>
          </a:p>
          <a:p>
            <a:r>
              <a:rPr lang="ru-RU" sz="2000" dirty="0">
                <a:latin typeface="Calibri Light" panose="020F0302020204030204" pitchFamily="34" charset="0"/>
              </a:rPr>
              <a:t> </a:t>
            </a:r>
          </a:p>
          <a:p>
            <a:r>
              <a:rPr lang="ru-RU" sz="2000" dirty="0">
                <a:latin typeface="Calibri Light" panose="020F0302020204030204" pitchFamily="34" charset="0"/>
              </a:rPr>
              <a:t>Мероприятия, направленные на достижение цели федерального проекта "Обеспечение устойчивого сокращения непригодного для проживания жилищного фонда"</a:t>
            </a:r>
          </a:p>
          <a:p>
            <a:r>
              <a:rPr lang="ru-RU" sz="2000" dirty="0">
                <a:latin typeface="Calibri Light" panose="020F0302020204030204" pitchFamily="34" charset="0"/>
              </a:rPr>
              <a:t>Ликвидация аварийного жилищного фонда</a:t>
            </a:r>
          </a:p>
          <a:p>
            <a:r>
              <a:rPr lang="ru-RU" sz="2000" dirty="0">
                <a:latin typeface="Calibri Light" panose="020F0302020204030204" pitchFamily="34" charset="0"/>
              </a:rPr>
              <a:t> </a:t>
            </a:r>
          </a:p>
          <a:p>
            <a:r>
              <a:rPr lang="ru-RU" sz="2000" dirty="0">
                <a:latin typeface="Calibri Light" panose="020F0302020204030204" pitchFamily="34" charset="0"/>
              </a:rPr>
              <a:t>Мероприятие «Поддержка развития общественной инфраструктуры муниципального значения в части ремонта дворовых территорий» в том числе:</a:t>
            </a:r>
          </a:p>
          <a:p>
            <a:r>
              <a:rPr lang="ru-RU" sz="2000" dirty="0">
                <a:latin typeface="Calibri Light" panose="020F0302020204030204" pitchFamily="34" charset="0"/>
              </a:rPr>
              <a:t> </a:t>
            </a:r>
          </a:p>
          <a:p>
            <a:pPr lvl="0"/>
            <a:r>
              <a:rPr lang="ru-RU" sz="2000" dirty="0" smtClean="0">
                <a:latin typeface="Calibri Light" panose="020F0302020204030204" pitchFamily="34" charset="0"/>
              </a:rPr>
              <a:t>     1. Ремонт </a:t>
            </a:r>
            <a:r>
              <a:rPr lang="ru-RU" sz="2000" dirty="0">
                <a:latin typeface="Calibri Light" panose="020F0302020204030204" pitchFamily="34" charset="0"/>
              </a:rPr>
              <a:t>дворовой территории  </a:t>
            </a:r>
            <a:r>
              <a:rPr lang="ru-RU" sz="2000" dirty="0" smtClean="0">
                <a:latin typeface="Calibri Light" panose="020F0302020204030204" pitchFamily="34" charset="0"/>
              </a:rPr>
              <a:t>д.д.9,16 </a:t>
            </a:r>
            <a:r>
              <a:rPr lang="ru-RU" sz="2000" dirty="0">
                <a:latin typeface="Calibri Light" panose="020F0302020204030204" pitchFamily="34" charset="0"/>
              </a:rPr>
              <a:t>по ул. Совхозная  д. </a:t>
            </a:r>
            <a:r>
              <a:rPr lang="ru-RU" sz="2000" dirty="0" err="1">
                <a:latin typeface="Calibri Light" panose="020F0302020204030204" pitchFamily="34" charset="0"/>
              </a:rPr>
              <a:t>Лампово</a:t>
            </a:r>
            <a:endParaRPr lang="ru-RU" sz="2000" dirty="0">
              <a:latin typeface="Calibri Light" panose="020F0302020204030204" pitchFamily="34" charset="0"/>
            </a:endParaRPr>
          </a:p>
          <a:p>
            <a:pPr lvl="0"/>
            <a:r>
              <a:rPr lang="ru-RU" sz="2000" dirty="0" smtClean="0">
                <a:latin typeface="Calibri Light" panose="020F0302020204030204" pitchFamily="34" charset="0"/>
              </a:rPr>
              <a:t>     2. Ремонт </a:t>
            </a:r>
            <a:r>
              <a:rPr lang="ru-RU" sz="2000" dirty="0">
                <a:latin typeface="Calibri Light" panose="020F0302020204030204" pitchFamily="34" charset="0"/>
              </a:rPr>
              <a:t>дворовой территории  д.6 по ул. Введенского  </a:t>
            </a:r>
            <a:r>
              <a:rPr lang="ru-RU" sz="2000" dirty="0" err="1">
                <a:latin typeface="Calibri Light" panose="020F0302020204030204" pitchFamily="34" charset="0"/>
              </a:rPr>
              <a:t>г.п</a:t>
            </a:r>
            <a:r>
              <a:rPr lang="ru-RU" sz="2000" dirty="0">
                <a:latin typeface="Calibri Light" panose="020F0302020204030204" pitchFamily="34" charset="0"/>
              </a:rPr>
              <a:t>. Дружная Горка</a:t>
            </a:r>
          </a:p>
          <a:p>
            <a:r>
              <a:rPr lang="ru-RU" sz="2000" dirty="0">
                <a:latin typeface="Calibri Light" panose="020F0302020204030204" pitchFamily="34" charset="0"/>
              </a:rPr>
              <a:t> </a:t>
            </a:r>
          </a:p>
          <a:p>
            <a:r>
              <a:rPr lang="ru-RU" sz="2000" dirty="0">
                <a:latin typeface="Calibri Light" panose="020F0302020204030204" pitchFamily="34" charset="0"/>
              </a:rPr>
              <a:t>Мероприятия по созданию мест (площадок) накопления твердых коммунальных отходов</a:t>
            </a:r>
          </a:p>
          <a:p>
            <a:pPr>
              <a:spcAft>
                <a:spcPts val="0"/>
              </a:spcAft>
            </a:pPr>
            <a:endParaRPr lang="ru-RU" sz="2000" dirty="0">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158369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00224"/>
            <a:ext cx="12192000" cy="5200651"/>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smtClean="0">
                <a:solidFill>
                  <a:srgbClr val="000000"/>
                </a:solidFill>
                <a:latin typeface="Calibri Light" panose="020F0302020204030204" pitchFamily="34" charset="0"/>
              </a:rPr>
              <a:t>Публичные </a:t>
            </a:r>
            <a:r>
              <a:rPr lang="ru-RU" sz="1400" b="1" dirty="0">
                <a:solidFill>
                  <a:srgbClr val="000000"/>
                </a:solidFill>
                <a:latin typeface="Calibri Light" panose="020F0302020204030204" pitchFamily="34" charset="0"/>
              </a:rPr>
              <a:t>нормативные обязательства </a:t>
            </a:r>
            <a:r>
              <a:rPr lang="ru-RU" sz="1400" dirty="0">
                <a:solidFill>
                  <a:srgbClr val="000000"/>
                </a:solidFill>
                <a:latin typeface="Calibri Light" panose="020F0302020204030204" pitchFamily="34"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Межбюджетные </a:t>
            </a:r>
            <a:r>
              <a:rPr lang="ru-RU" sz="1400" b="1" dirty="0">
                <a:solidFill>
                  <a:srgbClr val="000000"/>
                </a:solidFill>
                <a:latin typeface="Calibri Light" panose="020F0302020204030204" pitchFamily="34" charset="0"/>
              </a:rPr>
              <a:t>отношения</a:t>
            </a:r>
            <a:r>
              <a:rPr lang="ru-RU" sz="1400" dirty="0">
                <a:solidFill>
                  <a:srgbClr val="000000"/>
                </a:solidFill>
                <a:latin typeface="Calibri Light" panose="020F0302020204030204"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400" dirty="0" smtClean="0">
                <a:solidFill>
                  <a:srgbClr val="000000"/>
                </a:solidFill>
                <a:latin typeface="Calibri Light" panose="020F0302020204030204" pitchFamily="34" charset="0"/>
              </a:rPr>
              <a:t>;</a:t>
            </a:r>
            <a:r>
              <a:rPr lang="ru-RU" sz="1400" dirty="0">
                <a:solidFill>
                  <a:srgbClr val="000000"/>
                </a:solidFill>
                <a:latin typeface="Calibri Light" panose="020F0302020204030204" pitchFamily="34" charset="0"/>
              </a:rPr>
              <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Межбюджетные </a:t>
            </a:r>
            <a:r>
              <a:rPr lang="ru-RU" sz="1400" b="1" dirty="0">
                <a:solidFill>
                  <a:srgbClr val="000000"/>
                </a:solidFill>
                <a:latin typeface="Calibri Light" panose="020F0302020204030204" pitchFamily="34" charset="0"/>
              </a:rPr>
              <a:t>трансферты</a:t>
            </a:r>
            <a:r>
              <a:rPr lang="ru-RU" sz="1400" dirty="0">
                <a:solidFill>
                  <a:srgbClr val="000000"/>
                </a:solidFill>
                <a:latin typeface="Calibri Light" panose="020F0302020204030204" pitchFamily="34" charset="0"/>
              </a:rPr>
              <a:t> - средства, предоставляемые одним бюджетом бюджетной системы Российской Федерации другому бюджету бюджетной системы Российской Федерации</a:t>
            </a:r>
            <a:r>
              <a:rPr lang="ru-RU" sz="1400" dirty="0" smtClean="0">
                <a:solidFill>
                  <a:srgbClr val="000000"/>
                </a:solidFill>
                <a:latin typeface="Calibri Light" panose="020F0302020204030204" pitchFamily="34" charset="0"/>
              </a:rPr>
              <a:t>;</a:t>
            </a:r>
            <a:r>
              <a:rPr lang="ru-RU" sz="1800" dirty="0">
                <a:solidFill>
                  <a:srgbClr val="000000"/>
                </a:solidFill>
                <a:latin typeface="Calibri Light" panose="020F0302020204030204" pitchFamily="34" charset="0"/>
              </a:rPr>
              <a:t/>
            </a:r>
            <a:br>
              <a:rPr lang="ru-RU" sz="1800" dirty="0">
                <a:solidFill>
                  <a:srgbClr val="000000"/>
                </a:solidFill>
                <a:latin typeface="Calibri Light" panose="020F0302020204030204" pitchFamily="34" charset="0"/>
              </a:rPr>
            </a:br>
            <a:r>
              <a:rPr lang="ru-RU" sz="1400" b="1" dirty="0">
                <a:solidFill>
                  <a:srgbClr val="000000"/>
                </a:solidFill>
                <a:latin typeface="Calibri Light" panose="020F0302020204030204" pitchFamily="34" charset="0"/>
              </a:rPr>
              <a:t>Дотации</a:t>
            </a:r>
            <a:r>
              <a:rPr lang="ru-RU" sz="1400" dirty="0">
                <a:solidFill>
                  <a:srgbClr val="000000"/>
                </a:solidFill>
                <a:latin typeface="Calibri Light" panose="020F0302020204030204" pitchFamily="34" charset="0"/>
              </a:rPr>
              <a:t> - межбюджетные трансферты, предоставляемые на безвозмездной и безвозвратной основе;</a:t>
            </a:r>
            <a:br>
              <a:rPr lang="ru-RU" sz="1400" dirty="0">
                <a:solidFill>
                  <a:srgbClr val="000000"/>
                </a:solidFill>
                <a:latin typeface="Calibri Light" panose="020F0302020204030204" pitchFamily="34" charset="0"/>
              </a:rPr>
            </a:br>
            <a:r>
              <a:rPr lang="ru-RU" sz="1400" b="1" dirty="0" smtClean="0">
                <a:solidFill>
                  <a:srgbClr val="000000"/>
                </a:solidFill>
                <a:latin typeface="Calibri Light" panose="020F0302020204030204" pitchFamily="34" charset="0"/>
              </a:rPr>
              <a:t>Бюджетные </a:t>
            </a:r>
            <a:r>
              <a:rPr lang="ru-RU" sz="1400" b="1" dirty="0">
                <a:solidFill>
                  <a:srgbClr val="000000"/>
                </a:solidFill>
                <a:latin typeface="Calibri Light" panose="020F0302020204030204" pitchFamily="34" charset="0"/>
              </a:rPr>
              <a:t>полномочия </a:t>
            </a:r>
            <a:r>
              <a:rPr lang="ru-RU" sz="1400" dirty="0">
                <a:solidFill>
                  <a:srgbClr val="000000"/>
                </a:solidFill>
                <a:latin typeface="Calibri Light" panose="020F0302020204030204" pitchFamily="34"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r>
              <a:rPr lang="ru-RU" sz="1400" dirty="0">
                <a:solidFill>
                  <a:prstClr val="black"/>
                </a:solidFill>
                <a:latin typeface="Times New Roman" panose="02020603050405020304" pitchFamily="18" charset="0"/>
                <a:cs typeface="Times New Roman" panose="02020603050405020304" pitchFamily="18" charset="0"/>
              </a:rPr>
              <a:t/>
            </a:r>
            <a:br>
              <a:rPr lang="ru-RU" sz="1400" dirty="0">
                <a:solidFill>
                  <a:prstClr val="black"/>
                </a:solidFill>
                <a:latin typeface="Times New Roman" panose="02020603050405020304" pitchFamily="18"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смета доходов и расходов </a:t>
            </a:r>
            <a:r>
              <a:rPr lang="ru-RU" sz="1400" dirty="0">
                <a:solidFill>
                  <a:prstClr val="black"/>
                </a:solidFill>
                <a:latin typeface="Calibri Light" panose="020F0302020204030204" pitchFamily="34"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r>
              <a:rPr lang="ru-RU" sz="1400" dirty="0" smtClean="0">
                <a:solidFill>
                  <a:prstClr val="black"/>
                </a:solidFill>
                <a:latin typeface="Calibri Light" panose="020F0302020204030204" pitchFamily="34" charset="0"/>
                <a:cs typeface="Times New Roman" panose="02020603050405020304" pitchFamily="18" charset="0"/>
              </a:rPr>
              <a:t>;</a:t>
            </a:r>
            <a:r>
              <a:rPr lang="ru-RU" sz="1400" dirty="0">
                <a:solidFill>
                  <a:prstClr val="black"/>
                </a:solidFill>
                <a:latin typeface="Calibri Light" panose="020F0302020204030204" pitchFamily="34" charset="0"/>
                <a:cs typeface="Times New Roman" panose="02020603050405020304" pitchFamily="18" charset="0"/>
              </a:rPr>
              <a:t/>
            </a:r>
            <a:br>
              <a:rPr lang="ru-RU" sz="1400" dirty="0">
                <a:solidFill>
                  <a:prstClr val="black"/>
                </a:solidFill>
                <a:latin typeface="Calibri Light" panose="020F0302020204030204" pitchFamily="34" charset="0"/>
                <a:cs typeface="Times New Roman" panose="02020603050405020304" pitchFamily="18" charset="0"/>
              </a:rPr>
            </a:br>
            <a:r>
              <a:rPr lang="ru-RU" sz="1400" b="1" dirty="0">
                <a:solidFill>
                  <a:prstClr val="black"/>
                </a:solidFill>
                <a:latin typeface="Calibri Light" panose="020F0302020204030204" pitchFamily="34" charset="0"/>
                <a:cs typeface="Times New Roman" panose="02020603050405020304" pitchFamily="18" charset="0"/>
              </a:rPr>
              <a:t>государственные (муниципальные) услуги (работы) </a:t>
            </a:r>
            <a:r>
              <a:rPr lang="ru-RU" sz="1400" dirty="0">
                <a:solidFill>
                  <a:prstClr val="black"/>
                </a:solidFill>
                <a:latin typeface="Calibri Light" panose="020F0302020204030204" pitchFamily="34"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Государственное </a:t>
            </a:r>
            <a:r>
              <a:rPr lang="ru-RU" sz="1400" b="1" dirty="0">
                <a:solidFill>
                  <a:prstClr val="black"/>
                </a:solidFill>
                <a:latin typeface="Calibri Light" panose="020F0302020204030204" pitchFamily="34" charset="0"/>
                <a:cs typeface="Times New Roman" panose="02020603050405020304" pitchFamily="18" charset="0"/>
              </a:rPr>
              <a:t>(муниципальное) задание </a:t>
            </a:r>
            <a:r>
              <a:rPr lang="ru-RU" sz="1400" dirty="0">
                <a:solidFill>
                  <a:prstClr val="black"/>
                </a:solidFill>
                <a:latin typeface="Calibri Light" panose="020F0302020204030204" pitchFamily="34"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r>
              <a:rPr lang="ru-RU" sz="1400" dirty="0" smtClean="0">
                <a:solidFill>
                  <a:prstClr val="black"/>
                </a:solidFill>
                <a:latin typeface="Calibri Light" panose="020F0302020204030204" pitchFamily="34" charset="0"/>
                <a:cs typeface="Times New Roman" panose="02020603050405020304" pitchFamily="18" charset="0"/>
              </a:rPr>
              <a:t>);</a:t>
            </a:r>
            <a:r>
              <a:rPr lang="ru-RU" sz="1400" dirty="0">
                <a:solidFill>
                  <a:prstClr val="black"/>
                </a:solidFill>
                <a:latin typeface="Calibri Light" panose="020F0302020204030204" pitchFamily="34" charset="0"/>
                <a:cs typeface="Times New Roman" panose="02020603050405020304" pitchFamily="18" charset="0"/>
              </a:rPr>
              <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Бюджетные </a:t>
            </a:r>
            <a:r>
              <a:rPr lang="ru-RU" sz="1400" b="1" dirty="0">
                <a:solidFill>
                  <a:prstClr val="black"/>
                </a:solidFill>
                <a:latin typeface="Calibri Light" panose="020F0302020204030204" pitchFamily="34" charset="0"/>
                <a:cs typeface="Times New Roman" panose="02020603050405020304" pitchFamily="18" charset="0"/>
              </a:rPr>
              <a:t>инвестиции </a:t>
            </a:r>
            <a:r>
              <a:rPr lang="ru-RU" sz="1400" dirty="0">
                <a:solidFill>
                  <a:prstClr val="black"/>
                </a:solidFill>
                <a:latin typeface="Calibri Light" panose="020F0302020204030204" pitchFamily="34"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Финансовые </a:t>
            </a:r>
            <a:r>
              <a:rPr lang="ru-RU" sz="1400" b="1" dirty="0">
                <a:solidFill>
                  <a:prstClr val="black"/>
                </a:solidFill>
                <a:latin typeface="Calibri Light" panose="020F0302020204030204" pitchFamily="34" charset="0"/>
                <a:cs typeface="Times New Roman" panose="02020603050405020304" pitchFamily="18" charset="0"/>
              </a:rPr>
              <a:t>органы </a:t>
            </a:r>
            <a:r>
              <a:rPr lang="ru-RU" sz="1400" dirty="0">
                <a:solidFill>
                  <a:prstClr val="black"/>
                </a:solidFill>
                <a:latin typeface="Calibri Light" panose="020F0302020204030204" pitchFamily="34"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400" dirty="0">
                <a:solidFill>
                  <a:prstClr val="black"/>
                </a:solidFill>
                <a:latin typeface="Calibri Light" panose="020F0302020204030204" pitchFamily="34" charset="0"/>
                <a:cs typeface="Times New Roman" panose="02020603050405020304" pitchFamily="18" charset="0"/>
              </a:rPr>
            </a:br>
            <a:r>
              <a:rPr lang="ru-RU" sz="1400" b="1" dirty="0" smtClean="0">
                <a:solidFill>
                  <a:prstClr val="black"/>
                </a:solidFill>
                <a:latin typeface="Calibri Light" panose="020F0302020204030204" pitchFamily="34" charset="0"/>
                <a:cs typeface="Times New Roman" panose="02020603050405020304" pitchFamily="18" charset="0"/>
              </a:rPr>
              <a:t>Главный </a:t>
            </a:r>
            <a:r>
              <a:rPr lang="ru-RU" sz="1400" b="1" dirty="0">
                <a:solidFill>
                  <a:prstClr val="black"/>
                </a:solidFill>
                <a:latin typeface="Calibri Light" panose="020F0302020204030204" pitchFamily="34" charset="0"/>
                <a:cs typeface="Times New Roman" panose="02020603050405020304" pitchFamily="18" charset="0"/>
              </a:rPr>
              <a:t>распорядитель бюджетных средств </a:t>
            </a:r>
            <a:r>
              <a:rPr lang="ru-RU" sz="1400" dirty="0">
                <a:solidFill>
                  <a:prstClr val="black"/>
                </a:solidFill>
                <a:latin typeface="Calibri Light" panose="020F0302020204030204" pitchFamily="34"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r>
              <a:rPr lang="ru-RU" sz="1400" dirty="0" smtClean="0">
                <a:solidFill>
                  <a:prstClr val="black"/>
                </a:solidFill>
                <a:latin typeface="Calibri Light" panose="020F0302020204030204" pitchFamily="34" charset="0"/>
                <a:cs typeface="Times New Roman" panose="02020603050405020304" pitchFamily="18" charset="0"/>
              </a:rPr>
              <a:t>;</a:t>
            </a:r>
            <a:br>
              <a:rPr lang="ru-RU" sz="1400" dirty="0" smtClean="0">
                <a:solidFill>
                  <a:prstClr val="black"/>
                </a:solidFill>
                <a:latin typeface="Calibri Light" panose="020F0302020204030204" pitchFamily="34" charset="0"/>
                <a:cs typeface="Times New Roman" panose="02020603050405020304" pitchFamily="18" charset="0"/>
              </a:rPr>
            </a:br>
            <a:endParaRPr lang="ru-RU" sz="18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84233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4" y="0"/>
            <a:ext cx="11944351" cy="70008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ОСНОВНЫЕ ТЕРМИНЫ И ОПРЕДЕЛЕНИЯ</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Получатель </a:t>
            </a:r>
            <a:r>
              <a:rPr lang="ru-RU" sz="1400" b="1" dirty="0">
                <a:latin typeface="Calibri Light" panose="020F0302020204030204" pitchFamily="34" charset="0"/>
                <a:cs typeface="Times New Roman" panose="02020603050405020304" pitchFamily="18" charset="0"/>
              </a:rPr>
              <a:t>бюджетных средств </a:t>
            </a:r>
            <a:r>
              <a:rPr lang="ru-RU" sz="1400" dirty="0">
                <a:latin typeface="Calibri Light" panose="020F0302020204030204" pitchFamily="34"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Казенное </a:t>
            </a:r>
            <a:r>
              <a:rPr lang="ru-RU" sz="1400" b="1" dirty="0">
                <a:latin typeface="Calibri Light" panose="020F0302020204030204" pitchFamily="34" charset="0"/>
                <a:cs typeface="Times New Roman" panose="02020603050405020304" pitchFamily="18" charset="0"/>
              </a:rPr>
              <a:t>учреждение </a:t>
            </a:r>
            <a:r>
              <a:rPr lang="ru-RU" sz="1400" dirty="0">
                <a:latin typeface="Calibri Light" panose="020F0302020204030204" pitchFamily="34"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Ведомственная </a:t>
            </a:r>
            <a:r>
              <a:rPr lang="ru-RU" sz="1400" b="1" dirty="0">
                <a:latin typeface="Calibri Light" panose="020F0302020204030204" pitchFamily="34" charset="0"/>
                <a:cs typeface="Times New Roman" panose="02020603050405020304" pitchFamily="18" charset="0"/>
              </a:rPr>
              <a:t>структура расходов бюджета </a:t>
            </a:r>
            <a:r>
              <a:rPr lang="ru-RU" sz="1400" dirty="0">
                <a:latin typeface="Calibri Light" panose="020F0302020204030204" pitchFamily="34"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Администратор </a:t>
            </a:r>
            <a:r>
              <a:rPr lang="ru-RU" sz="1400" b="1" dirty="0">
                <a:latin typeface="Calibri Light" panose="020F0302020204030204" pitchFamily="34" charset="0"/>
                <a:cs typeface="Times New Roman" panose="02020603050405020304" pitchFamily="18" charset="0"/>
              </a:rPr>
              <a:t>доходов бюджета </a:t>
            </a:r>
            <a:r>
              <a:rPr lang="ru-RU" sz="1400" dirty="0">
                <a:latin typeface="Calibri Light" panose="020F0302020204030204" pitchFamily="34"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Государственная </a:t>
            </a:r>
            <a:r>
              <a:rPr lang="ru-RU" sz="1400" b="1" dirty="0">
                <a:latin typeface="Calibri Light" panose="020F0302020204030204" pitchFamily="34" charset="0"/>
                <a:cs typeface="Times New Roman" panose="02020603050405020304" pitchFamily="18" charset="0"/>
              </a:rPr>
              <a:t>или муниципальная гарантия </a:t>
            </a:r>
            <a:r>
              <a:rPr lang="ru-RU" sz="1400" dirty="0">
                <a:latin typeface="Calibri Light" panose="020F0302020204030204" pitchFamily="34"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Текущий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Очередной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следующий за текущим финансовым годом</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Плановый </a:t>
            </a:r>
            <a:r>
              <a:rPr lang="ru-RU" sz="1400" b="1" dirty="0">
                <a:latin typeface="Calibri Light" panose="020F0302020204030204" pitchFamily="34" charset="0"/>
                <a:cs typeface="Times New Roman" panose="02020603050405020304" pitchFamily="18" charset="0"/>
              </a:rPr>
              <a:t>период </a:t>
            </a:r>
            <a:r>
              <a:rPr lang="ru-RU" sz="1400" dirty="0">
                <a:latin typeface="Calibri Light" panose="020F0302020204030204" pitchFamily="34" charset="0"/>
                <a:cs typeface="Times New Roman" panose="02020603050405020304" pitchFamily="18" charset="0"/>
              </a:rPr>
              <a:t>- два финансовых года, следующие за очередным финансовым годом</a:t>
            </a:r>
            <a:r>
              <a:rPr lang="ru-RU" sz="1400" dirty="0" smtClean="0">
                <a:latin typeface="Calibri Light" panose="020F0302020204030204" pitchFamily="34" charset="0"/>
                <a:cs typeface="Times New Roman" panose="02020603050405020304" pitchFamily="18" charset="0"/>
              </a:rPr>
              <a:t>;</a:t>
            </a: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r>
              <a:rPr lang="ru-RU" sz="1400" b="1" dirty="0" smtClean="0">
                <a:latin typeface="Calibri Light" panose="020F0302020204030204" pitchFamily="34" charset="0"/>
                <a:cs typeface="Times New Roman" panose="02020603050405020304" pitchFamily="18" charset="0"/>
              </a:rPr>
              <a:t>Отчетный </a:t>
            </a:r>
            <a:r>
              <a:rPr lang="ru-RU" sz="1400" b="1" dirty="0">
                <a:latin typeface="Calibri Light" panose="020F0302020204030204" pitchFamily="34" charset="0"/>
                <a:cs typeface="Times New Roman" panose="02020603050405020304" pitchFamily="18" charset="0"/>
              </a:rPr>
              <a:t>финансовый год </a:t>
            </a:r>
            <a:r>
              <a:rPr lang="ru-RU" sz="1400" dirty="0">
                <a:latin typeface="Calibri Light" panose="020F0302020204030204" pitchFamily="34" charset="0"/>
                <a:cs typeface="Times New Roman" panose="02020603050405020304" pitchFamily="18" charset="0"/>
              </a:rPr>
              <a:t>- год, предшествующий текущему финансовому </a:t>
            </a:r>
            <a:r>
              <a:rPr lang="ru-RU" sz="1400" dirty="0" smtClean="0">
                <a:latin typeface="Calibri Light" panose="020F0302020204030204" pitchFamily="34" charset="0"/>
                <a:cs typeface="Times New Roman" panose="02020603050405020304" pitchFamily="18" charset="0"/>
              </a:rPr>
              <a:t>году</a:t>
            </a:r>
            <a:r>
              <a:rPr lang="ru-RU" sz="1400" dirty="0">
                <a:latin typeface="Calibri Light" panose="020F0302020204030204" pitchFamily="34" charset="0"/>
                <a:cs typeface="Times New Roman" panose="02020603050405020304" pitchFamily="18" charset="0"/>
              </a:rPr>
              <a:t>.</a:t>
            </a:r>
            <a:r>
              <a:rPr lang="ru-RU" sz="1400" dirty="0" smtClean="0">
                <a:latin typeface="Calibri Light" panose="020F0302020204030204" pitchFamily="34" charset="0"/>
                <a:cs typeface="Times New Roman" panose="02020603050405020304" pitchFamily="18" charset="0"/>
              </a:rPr>
              <a:t/>
            </a:r>
            <a:br>
              <a:rPr lang="ru-RU" sz="1400" dirty="0" smtClean="0">
                <a:latin typeface="Calibri Light" panose="020F0302020204030204" pitchFamily="34" charset="0"/>
                <a:cs typeface="Times New Roman" panose="02020603050405020304" pitchFamily="18" charset="0"/>
              </a:rPr>
            </a:br>
            <a:r>
              <a:rPr lang="ru-RU" sz="1400" dirty="0">
                <a:latin typeface="Calibri Light" panose="020F0302020204030204" pitchFamily="34" charset="0"/>
                <a:cs typeface="Times New Roman" panose="02020603050405020304" pitchFamily="18" charset="0"/>
              </a:rPr>
              <a:t/>
            </a:r>
            <a:br>
              <a:rPr lang="ru-RU" sz="1400" dirty="0">
                <a:latin typeface="Calibri Light" panose="020F0302020204030204" pitchFamily="34" charset="0"/>
                <a:cs typeface="Times New Roman" panose="02020603050405020304" pitchFamily="18" charset="0"/>
              </a:rPr>
            </a:br>
            <a:endParaRPr lang="ru-RU" sz="1400" dirty="0">
              <a:latin typeface="Calibri Light" panose="020F0302020204030204" pitchFamily="34"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p>
        </p:txBody>
      </p:sp>
      <p:pic>
        <p:nvPicPr>
          <p:cNvPr id="7" name="Рисунок 6"/>
          <p:cNvPicPr>
            <a:picLocks noChangeAspect="1"/>
          </p:cNvPicPr>
          <p:nvPr/>
        </p:nvPicPr>
        <p:blipFill>
          <a:blip r:embed="rId3"/>
          <a:stretch>
            <a:fillRect/>
          </a:stretch>
        </p:blipFill>
        <p:spPr>
          <a:xfrm>
            <a:off x="257175" y="0"/>
            <a:ext cx="1514475" cy="1009650"/>
          </a:xfrm>
          <a:prstGeom prst="rect">
            <a:avLst/>
          </a:prstGeom>
        </p:spPr>
      </p:pic>
    </p:spTree>
    <p:extLst>
      <p:ext uri="{BB962C8B-B14F-4D97-AF65-F5344CB8AC3E}">
        <p14:creationId xmlns:p14="http://schemas.microsoft.com/office/powerpoint/2010/main" val="363844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0"/>
            <a:ext cx="10515600" cy="723331"/>
          </a:xfrm>
        </p:spPr>
        <p:txBody>
          <a:bodyPr>
            <a:normAutofit/>
          </a:bodyPr>
          <a:lstStyle/>
          <a:p>
            <a:pPr algn="ctr"/>
            <a:r>
              <a:rPr lang="ru-RU" sz="3200" dirty="0">
                <a:latin typeface="Times New Roman" panose="02020603050405020304" pitchFamily="18" charset="0"/>
                <a:cs typeface="Times New Roman" panose="02020603050405020304" pitchFamily="18" charset="0"/>
              </a:rPr>
              <a:t>Численность населения на </a:t>
            </a:r>
            <a:r>
              <a:rPr lang="ru-RU" sz="3200" dirty="0" smtClean="0">
                <a:latin typeface="Times New Roman" panose="02020603050405020304" pitchFamily="18" charset="0"/>
                <a:cs typeface="Times New Roman" panose="02020603050405020304" pitchFamily="18" charset="0"/>
              </a:rPr>
              <a:t>01.01.2021г. - </a:t>
            </a:r>
            <a:r>
              <a:rPr lang="ru-RU" sz="3200" dirty="0">
                <a:latin typeface="Times New Roman" panose="02020603050405020304" pitchFamily="18" charset="0"/>
                <a:cs typeface="Times New Roman" panose="02020603050405020304" pitchFamily="18" charset="0"/>
              </a:rPr>
              <a:t>5698 человек</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a:t>
            </a:r>
          </a:p>
        </p:txBody>
      </p:sp>
      <p:pic>
        <p:nvPicPr>
          <p:cNvPr id="3" name="Рисунок 2"/>
          <p:cNvPicPr>
            <a:picLocks noChangeAspect="1"/>
          </p:cNvPicPr>
          <p:nvPr/>
        </p:nvPicPr>
        <p:blipFill>
          <a:blip r:embed="rId3"/>
          <a:stretch>
            <a:fillRect/>
          </a:stretch>
        </p:blipFill>
        <p:spPr>
          <a:xfrm>
            <a:off x="371360" y="1323975"/>
            <a:ext cx="11449280" cy="5219700"/>
          </a:xfrm>
          <a:prstGeom prst="rect">
            <a:avLst/>
          </a:prstGeom>
        </p:spPr>
      </p:pic>
    </p:spTree>
    <p:extLst>
      <p:ext uri="{BB962C8B-B14F-4D97-AF65-F5344CB8AC3E}">
        <p14:creationId xmlns:p14="http://schemas.microsoft.com/office/powerpoint/2010/main" val="380013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95274"/>
            <a:ext cx="10280650" cy="714375"/>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Основные </a:t>
            </a:r>
            <a:r>
              <a:rPr lang="ru-RU" sz="3200" dirty="0">
                <a:latin typeface="Times New Roman" panose="02020603050405020304" pitchFamily="18" charset="0"/>
                <a:cs typeface="Times New Roman" panose="02020603050405020304" pitchFamily="18" charset="0"/>
              </a:rPr>
              <a:t>характеристики бюджета </a:t>
            </a:r>
            <a:r>
              <a:rPr lang="ru-RU" sz="3200" dirty="0" err="1">
                <a:latin typeface="Times New Roman" panose="02020603050405020304" pitchFamily="18" charset="0"/>
                <a:cs typeface="Times New Roman" panose="02020603050405020304" pitchFamily="18" charset="0"/>
              </a:rPr>
              <a:t>Дружногорского</a:t>
            </a:r>
            <a:r>
              <a:rPr lang="ru-RU" sz="3200" dirty="0">
                <a:latin typeface="Times New Roman" panose="02020603050405020304" pitchFamily="18" charset="0"/>
                <a:cs typeface="Times New Roman" panose="02020603050405020304" pitchFamily="18" charset="0"/>
              </a:rPr>
              <a:t>  городского поселения на 2022-2024 годы:</a:t>
            </a: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p>
        </p:txBody>
      </p:sp>
      <p:graphicFrame>
        <p:nvGraphicFramePr>
          <p:cNvPr id="3" name="Таблица 2"/>
          <p:cNvGraphicFramePr>
            <a:graphicFrameLocks noGrp="1"/>
          </p:cNvGraphicFramePr>
          <p:nvPr>
            <p:extLst>
              <p:ext uri="{D42A27DB-BD31-4B8C-83A1-F6EECF244321}">
                <p14:modId xmlns:p14="http://schemas.microsoft.com/office/powerpoint/2010/main" val="259545556"/>
              </p:ext>
            </p:extLst>
          </p:nvPr>
        </p:nvGraphicFramePr>
        <p:xfrm>
          <a:off x="200025" y="1228725"/>
          <a:ext cx="11821992" cy="5560894"/>
        </p:xfrm>
        <a:graphic>
          <a:graphicData uri="http://schemas.openxmlformats.org/drawingml/2006/table">
            <a:tbl>
              <a:tblPr firstRow="1" firstCol="1" bandRow="1">
                <a:tableStyleId>{5C22544A-7EE6-4342-B048-85BDC9FD1C3A}</a:tableStyleId>
              </a:tblPr>
              <a:tblGrid>
                <a:gridCol w="4342412">
                  <a:extLst>
                    <a:ext uri="{9D8B030D-6E8A-4147-A177-3AD203B41FA5}">
                      <a16:colId xmlns:a16="http://schemas.microsoft.com/office/drawing/2014/main" val="1131483297"/>
                    </a:ext>
                  </a:extLst>
                </a:gridCol>
                <a:gridCol w="2493810">
                  <a:extLst>
                    <a:ext uri="{9D8B030D-6E8A-4147-A177-3AD203B41FA5}">
                      <a16:colId xmlns:a16="http://schemas.microsoft.com/office/drawing/2014/main" val="2268297470"/>
                    </a:ext>
                  </a:extLst>
                </a:gridCol>
                <a:gridCol w="2492885">
                  <a:extLst>
                    <a:ext uri="{9D8B030D-6E8A-4147-A177-3AD203B41FA5}">
                      <a16:colId xmlns:a16="http://schemas.microsoft.com/office/drawing/2014/main" val="3673140702"/>
                    </a:ext>
                  </a:extLst>
                </a:gridCol>
                <a:gridCol w="2492885">
                  <a:extLst>
                    <a:ext uri="{9D8B030D-6E8A-4147-A177-3AD203B41FA5}">
                      <a16:colId xmlns:a16="http://schemas.microsoft.com/office/drawing/2014/main" val="109265570"/>
                    </a:ext>
                  </a:extLst>
                </a:gridCol>
              </a:tblGrid>
              <a:tr h="504203">
                <a:tc>
                  <a:txBody>
                    <a:bodyPr/>
                    <a:lstStyle/>
                    <a:p>
                      <a:pPr algn="ctr">
                        <a:lnSpc>
                          <a:spcPct val="115000"/>
                        </a:lnSpc>
                        <a:spcAft>
                          <a:spcPts val="0"/>
                        </a:spcAft>
                      </a:pPr>
                      <a:r>
                        <a:rPr lang="ru-RU" sz="1600" dirty="0">
                          <a:effectLst/>
                        </a:rPr>
                        <a:t>Показатели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2022 год (</a:t>
                      </a:r>
                      <a:r>
                        <a:rPr lang="ru-RU" sz="1600" dirty="0" err="1">
                          <a:effectLst/>
                        </a:rPr>
                        <a:t>тыс.руб</a:t>
                      </a:r>
                      <a:r>
                        <a:rPr lang="ru-RU" sz="1600" dirty="0">
                          <a:effectLst/>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a:effectLst/>
                        </a:rPr>
                        <a:t>2023 год (тыс.руб.)</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2024 год (</a:t>
                      </a:r>
                      <a:r>
                        <a:rPr lang="ru-RU" sz="1600" dirty="0" err="1">
                          <a:effectLst/>
                        </a:rPr>
                        <a:t>тыс.руб</a:t>
                      </a:r>
                      <a:r>
                        <a:rPr lang="ru-RU" sz="1600" dirty="0">
                          <a:effectLst/>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0336301"/>
                  </a:ext>
                </a:extLst>
              </a:tr>
              <a:tr h="408164">
                <a:tc>
                  <a:txBody>
                    <a:bodyPr/>
                    <a:lstStyle/>
                    <a:p>
                      <a:pPr>
                        <a:lnSpc>
                          <a:spcPct val="115000"/>
                        </a:lnSpc>
                        <a:spcAft>
                          <a:spcPts val="0"/>
                        </a:spcAft>
                      </a:pPr>
                      <a:r>
                        <a:rPr lang="ru-RU" sz="1600" dirty="0">
                          <a:effectLst/>
                        </a:rPr>
                        <a:t>1. Доходы,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87 109,31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48 675,02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50 659,42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25432518"/>
                  </a:ext>
                </a:extLst>
              </a:tr>
              <a:tr h="408164">
                <a:tc>
                  <a:txBody>
                    <a:bodyPr/>
                    <a:lstStyle/>
                    <a:p>
                      <a:pPr>
                        <a:lnSpc>
                          <a:spcPct val="115000"/>
                        </a:lnSpc>
                        <a:spcAft>
                          <a:spcPts val="0"/>
                        </a:spcAft>
                      </a:pPr>
                      <a:r>
                        <a:rPr lang="ru-RU" sz="1600">
                          <a:effectLst/>
                        </a:rPr>
                        <a:t>Налоговые и неналоговые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33 721,00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33 754,00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35 129,00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19206046"/>
                  </a:ext>
                </a:extLst>
              </a:tr>
              <a:tr h="408164">
                <a:tc>
                  <a:txBody>
                    <a:bodyPr/>
                    <a:lstStyle/>
                    <a:p>
                      <a:pPr>
                        <a:lnSpc>
                          <a:spcPct val="115000"/>
                        </a:lnSpc>
                        <a:spcAft>
                          <a:spcPts val="0"/>
                        </a:spcAft>
                      </a:pPr>
                      <a:r>
                        <a:rPr lang="ru-RU" sz="1600" dirty="0">
                          <a:effectLst/>
                        </a:rPr>
                        <a:t>безвозмездные, в том числе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a:effectLst/>
                        </a:rPr>
                        <a:t>54 388,31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14 921,02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15 530,42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70680155"/>
                  </a:ext>
                </a:extLst>
              </a:tr>
              <a:tr h="628270">
                <a:tc>
                  <a:txBody>
                    <a:bodyPr/>
                    <a:lstStyle/>
                    <a:p>
                      <a:pPr>
                        <a:lnSpc>
                          <a:spcPct val="115000"/>
                        </a:lnSpc>
                        <a:spcAft>
                          <a:spcPts val="0"/>
                        </a:spcAft>
                      </a:pPr>
                      <a:r>
                        <a:rPr lang="ru-RU" sz="1600">
                          <a:effectLst/>
                        </a:rPr>
                        <a:t>дотация на выравнивание бюджетной обеспеченности</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14 124,90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14 620,10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15 526,90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31918227"/>
                  </a:ext>
                </a:extLst>
              </a:tr>
              <a:tr h="598881">
                <a:tc>
                  <a:txBody>
                    <a:bodyPr/>
                    <a:lstStyle/>
                    <a:p>
                      <a:pPr>
                        <a:lnSpc>
                          <a:spcPct val="115000"/>
                        </a:lnSpc>
                        <a:spcAft>
                          <a:spcPts val="0"/>
                        </a:spcAft>
                      </a:pPr>
                      <a:r>
                        <a:rPr lang="ru-RU" sz="1600">
                          <a:effectLst/>
                        </a:rPr>
                        <a:t>целевые межбюджетные трансферты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rPr>
                        <a:t>40 263,41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300,92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3,52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36882889"/>
                  </a:ext>
                </a:extLst>
              </a:tr>
              <a:tr h="408164">
                <a:tc>
                  <a:txBody>
                    <a:bodyPr/>
                    <a:lstStyle/>
                    <a:p>
                      <a:pPr>
                        <a:lnSpc>
                          <a:spcPct val="115000"/>
                        </a:lnSpc>
                        <a:spcAft>
                          <a:spcPts val="0"/>
                        </a:spcAft>
                      </a:pPr>
                      <a:r>
                        <a:rPr lang="ru-RU" sz="1600">
                          <a:effectLst/>
                        </a:rPr>
                        <a:t>2. Расходы, в том числе:</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a:effectLst/>
                        </a:rPr>
                        <a:t>90 345,41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52 013,42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54 103,02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06824366"/>
                  </a:ext>
                </a:extLst>
              </a:tr>
              <a:tr h="564227">
                <a:tc>
                  <a:txBody>
                    <a:bodyPr/>
                    <a:lstStyle/>
                    <a:p>
                      <a:pPr>
                        <a:lnSpc>
                          <a:spcPct val="115000"/>
                        </a:lnSpc>
                        <a:spcAft>
                          <a:spcPts val="0"/>
                        </a:spcAft>
                      </a:pPr>
                      <a:r>
                        <a:rPr lang="ru-RU" sz="1600">
                          <a:effectLst/>
                        </a:rPr>
                        <a:t>условно утвержденные расходы</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a:effectLst/>
                        </a:rPr>
                        <a:t>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1 265,00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2 580,00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31597174"/>
                  </a:ext>
                </a:extLst>
              </a:tr>
              <a:tr h="612246">
                <a:tc>
                  <a:txBody>
                    <a:bodyPr/>
                    <a:lstStyle/>
                    <a:p>
                      <a:pPr>
                        <a:lnSpc>
                          <a:spcPct val="115000"/>
                        </a:lnSpc>
                        <a:spcAft>
                          <a:spcPts val="0"/>
                        </a:spcAft>
                      </a:pPr>
                      <a:r>
                        <a:rPr lang="ru-RU" sz="1600">
                          <a:effectLst/>
                        </a:rPr>
                        <a:t>% условно утвержденных расходов</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a:effectLst/>
                        </a:rPr>
                        <a:t>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2,50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5,00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78407473"/>
                  </a:ext>
                </a:extLst>
              </a:tr>
              <a:tr h="600241">
                <a:tc>
                  <a:txBody>
                    <a:bodyPr/>
                    <a:lstStyle/>
                    <a:p>
                      <a:pPr>
                        <a:lnSpc>
                          <a:spcPct val="115000"/>
                        </a:lnSpc>
                        <a:spcAft>
                          <a:spcPts val="0"/>
                        </a:spcAft>
                      </a:pPr>
                      <a:r>
                        <a:rPr lang="ru-RU" sz="1600">
                          <a:effectLst/>
                        </a:rPr>
                        <a:t>расходы без учета условно утвержденных</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a:effectLst/>
                        </a:rPr>
                        <a:t>90 345,41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50 748,42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51 523,02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62088679"/>
                  </a:ext>
                </a:extLst>
              </a:tr>
              <a:tr h="420170">
                <a:tc>
                  <a:txBody>
                    <a:bodyPr/>
                    <a:lstStyle/>
                    <a:p>
                      <a:pPr>
                        <a:lnSpc>
                          <a:spcPct val="115000"/>
                        </a:lnSpc>
                        <a:spcAft>
                          <a:spcPts val="0"/>
                        </a:spcAft>
                      </a:pPr>
                      <a:r>
                        <a:rPr lang="ru-RU" sz="1600">
                          <a:effectLst/>
                        </a:rPr>
                        <a:t>3. Дефицит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a:effectLst/>
                        </a:rPr>
                        <a:t>-3 236,10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a:effectLst/>
                        </a:rPr>
                        <a:t>-3 338,40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1600" dirty="0">
                          <a:effectLst/>
                        </a:rPr>
                        <a:t>-3 443,60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54469096"/>
                  </a:ext>
                </a:extLst>
              </a:tr>
            </a:tbl>
          </a:graphicData>
        </a:graphic>
      </p:graphicFrame>
    </p:spTree>
    <p:extLst>
      <p:ext uri="{BB962C8B-B14F-4D97-AF65-F5344CB8AC3E}">
        <p14:creationId xmlns:p14="http://schemas.microsoft.com/office/powerpoint/2010/main" val="287102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82296"/>
            <a:ext cx="11228578" cy="1316736"/>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rPr>
              <a:t>Информация об объеме и структуре налоговых и неналоговых </a:t>
            </a:r>
            <a:r>
              <a:rPr lang="ru-RU" sz="3200" dirty="0" smtClean="0">
                <a:latin typeface="Times New Roman" panose="02020603050405020304" pitchFamily="18" charset="0"/>
              </a:rPr>
              <a:t>доходов бюджета </a:t>
            </a:r>
            <a:r>
              <a:rPr lang="ru-RU" sz="3200" dirty="0" err="1">
                <a:latin typeface="Times New Roman" panose="02020603050405020304" pitchFamily="18" charset="0"/>
              </a:rPr>
              <a:t>Дружногорского</a:t>
            </a:r>
            <a:r>
              <a:rPr lang="ru-RU" sz="3200" dirty="0">
                <a:latin typeface="Times New Roman" panose="02020603050405020304" pitchFamily="18" charset="0"/>
              </a:rPr>
              <a:t>  городского поселения и межбюджетных трансфертов.</a:t>
            </a:r>
            <a:endParaRPr lang="ru-RU" sz="3200" dirty="0">
              <a:latin typeface="Times New Roman" panose="02020603050405020304" pitchFamily="18" charset="0"/>
              <a:cs typeface="Times New Roman" panose="02020603050405020304" pitchFamily="18" charset="0"/>
            </a:endParaRPr>
          </a:p>
        </p:txBody>
      </p:sp>
      <p:sp>
        <p:nvSpPr>
          <p:cNvPr id="5" name="Блок-схема: ссылка на другую страницу 4"/>
          <p:cNvSpPr/>
          <p:nvPr/>
        </p:nvSpPr>
        <p:spPr>
          <a:xfrm>
            <a:off x="10972800" y="0"/>
            <a:ext cx="731520" cy="100965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06735703"/>
              </p:ext>
            </p:extLst>
          </p:nvPr>
        </p:nvGraphicFramePr>
        <p:xfrm>
          <a:off x="256032" y="1399031"/>
          <a:ext cx="11786615" cy="5380482"/>
        </p:xfrm>
        <a:graphic>
          <a:graphicData uri="http://schemas.openxmlformats.org/drawingml/2006/table">
            <a:tbl>
              <a:tblPr firstRow="1" firstCol="1" bandRow="1">
                <a:tableStyleId>{5C22544A-7EE6-4342-B048-85BDC9FD1C3A}</a:tableStyleId>
              </a:tblPr>
              <a:tblGrid>
                <a:gridCol w="2081112">
                  <a:extLst>
                    <a:ext uri="{9D8B030D-6E8A-4147-A177-3AD203B41FA5}">
                      <a16:colId xmlns:a16="http://schemas.microsoft.com/office/drawing/2014/main" val="546590706"/>
                    </a:ext>
                  </a:extLst>
                </a:gridCol>
                <a:gridCol w="1104157">
                  <a:extLst>
                    <a:ext uri="{9D8B030D-6E8A-4147-A177-3AD203B41FA5}">
                      <a16:colId xmlns:a16="http://schemas.microsoft.com/office/drawing/2014/main" val="3816377015"/>
                    </a:ext>
                  </a:extLst>
                </a:gridCol>
                <a:gridCol w="965704">
                  <a:extLst>
                    <a:ext uri="{9D8B030D-6E8A-4147-A177-3AD203B41FA5}">
                      <a16:colId xmlns:a16="http://schemas.microsoft.com/office/drawing/2014/main" val="3047166152"/>
                    </a:ext>
                  </a:extLst>
                </a:gridCol>
                <a:gridCol w="929360">
                  <a:extLst>
                    <a:ext uri="{9D8B030D-6E8A-4147-A177-3AD203B41FA5}">
                      <a16:colId xmlns:a16="http://schemas.microsoft.com/office/drawing/2014/main" val="3439647601"/>
                    </a:ext>
                  </a:extLst>
                </a:gridCol>
                <a:gridCol w="965704">
                  <a:extLst>
                    <a:ext uri="{9D8B030D-6E8A-4147-A177-3AD203B41FA5}">
                      <a16:colId xmlns:a16="http://schemas.microsoft.com/office/drawing/2014/main" val="2693681774"/>
                    </a:ext>
                  </a:extLst>
                </a:gridCol>
                <a:gridCol w="962244">
                  <a:extLst>
                    <a:ext uri="{9D8B030D-6E8A-4147-A177-3AD203B41FA5}">
                      <a16:colId xmlns:a16="http://schemas.microsoft.com/office/drawing/2014/main" val="2445342214"/>
                    </a:ext>
                  </a:extLst>
                </a:gridCol>
                <a:gridCol w="965704">
                  <a:extLst>
                    <a:ext uri="{9D8B030D-6E8A-4147-A177-3AD203B41FA5}">
                      <a16:colId xmlns:a16="http://schemas.microsoft.com/office/drawing/2014/main" val="2013188441"/>
                    </a:ext>
                  </a:extLst>
                </a:gridCol>
                <a:gridCol w="962244">
                  <a:extLst>
                    <a:ext uri="{9D8B030D-6E8A-4147-A177-3AD203B41FA5}">
                      <a16:colId xmlns:a16="http://schemas.microsoft.com/office/drawing/2014/main" val="3991079113"/>
                    </a:ext>
                  </a:extLst>
                </a:gridCol>
                <a:gridCol w="965704">
                  <a:extLst>
                    <a:ext uri="{9D8B030D-6E8A-4147-A177-3AD203B41FA5}">
                      <a16:colId xmlns:a16="http://schemas.microsoft.com/office/drawing/2014/main" val="1039804844"/>
                    </a:ext>
                  </a:extLst>
                </a:gridCol>
                <a:gridCol w="918978">
                  <a:extLst>
                    <a:ext uri="{9D8B030D-6E8A-4147-A177-3AD203B41FA5}">
                      <a16:colId xmlns:a16="http://schemas.microsoft.com/office/drawing/2014/main" val="4008566247"/>
                    </a:ext>
                  </a:extLst>
                </a:gridCol>
                <a:gridCol w="965704">
                  <a:extLst>
                    <a:ext uri="{9D8B030D-6E8A-4147-A177-3AD203B41FA5}">
                      <a16:colId xmlns:a16="http://schemas.microsoft.com/office/drawing/2014/main" val="2488905842"/>
                    </a:ext>
                  </a:extLst>
                </a:gridCol>
              </a:tblGrid>
              <a:tr h="1027583">
                <a:tc>
                  <a:txBody>
                    <a:bodyPr/>
                    <a:lstStyle/>
                    <a:p>
                      <a:pPr algn="ctr">
                        <a:lnSpc>
                          <a:spcPct val="115000"/>
                        </a:lnSpc>
                        <a:spcAft>
                          <a:spcPts val="0"/>
                        </a:spcAft>
                      </a:pPr>
                      <a:r>
                        <a:rPr lang="ru-RU" sz="1200" dirty="0">
                          <a:effectLst/>
                        </a:rPr>
                        <a:t>Показатели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Отчетный 2020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2020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Плановые значения в текущем 2021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2021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2022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2022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2023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2023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Прогноз на  2024 год (</a:t>
                      </a:r>
                      <a:r>
                        <a:rPr lang="ru-RU" sz="1200" dirty="0" err="1">
                          <a:effectLst/>
                        </a:rPr>
                        <a:t>тыс.руб</a:t>
                      </a:r>
                      <a:r>
                        <a:rPr lang="ru-RU" sz="1200" dirty="0">
                          <a:effectLst/>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2024 г. структура,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506459021"/>
                  </a:ext>
                </a:extLst>
              </a:tr>
              <a:tr h="205517">
                <a:tc>
                  <a:txBody>
                    <a:bodyPr/>
                    <a:lstStyle/>
                    <a:p>
                      <a:pPr algn="ctr">
                        <a:lnSpc>
                          <a:spcPct val="115000"/>
                        </a:lnSpc>
                        <a:spcAft>
                          <a:spcPts val="0"/>
                        </a:spcAft>
                      </a:pPr>
                      <a:r>
                        <a:rPr lang="ru-RU" sz="1100" dirty="0" smtClean="0">
                          <a:effectLst/>
                        </a:rPr>
                        <a:t> </a:t>
                      </a:r>
                      <a:r>
                        <a:rPr lang="ru-RU" sz="1100" dirty="0">
                          <a:effectLst/>
                        </a:rPr>
                        <a:t>Доходы, в том числе: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290 740,39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89 502,36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100,00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87 109,31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48 675,02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50 659,42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100,00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3120762998"/>
                  </a:ext>
                </a:extLst>
              </a:tr>
              <a:tr h="205517">
                <a:tc>
                  <a:txBody>
                    <a:bodyPr/>
                    <a:lstStyle/>
                    <a:p>
                      <a:pPr algn="ctr">
                        <a:lnSpc>
                          <a:spcPct val="115000"/>
                        </a:lnSpc>
                        <a:spcAft>
                          <a:spcPts val="0"/>
                        </a:spcAft>
                      </a:pPr>
                      <a:r>
                        <a:rPr lang="ru-RU" sz="1100">
                          <a:effectLst/>
                        </a:rPr>
                        <a:t>Налоговые и неналоговые</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24 453,95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8,41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34 205,00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38,22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32 721,00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37,56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33 754,00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69,35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35 129,00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69,34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1373106000"/>
                  </a:ext>
                </a:extLst>
              </a:tr>
              <a:tr h="205517">
                <a:tc>
                  <a:txBody>
                    <a:bodyPr/>
                    <a:lstStyle/>
                    <a:p>
                      <a:pPr algn="ctr">
                        <a:lnSpc>
                          <a:spcPct val="115000"/>
                        </a:lnSpc>
                        <a:spcAft>
                          <a:spcPts val="0"/>
                        </a:spcAft>
                      </a:pPr>
                      <a:r>
                        <a:rPr lang="ru-RU" sz="1100">
                          <a:effectLst/>
                        </a:rPr>
                        <a:t>налоговые доходы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15 824,18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64,71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16 245,00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47,49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16 746,00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51,18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16 819,00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49,83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16 894,00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48,09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2307868664"/>
                  </a:ext>
                </a:extLst>
              </a:tr>
              <a:tr h="376781">
                <a:tc>
                  <a:txBody>
                    <a:bodyPr/>
                    <a:lstStyle/>
                    <a:p>
                      <a:pPr algn="ctr">
                        <a:lnSpc>
                          <a:spcPct val="115000"/>
                        </a:lnSpc>
                        <a:spcAft>
                          <a:spcPts val="0"/>
                        </a:spcAft>
                      </a:pPr>
                      <a:r>
                        <a:rPr lang="ru-RU" sz="1100">
                          <a:effectLst/>
                        </a:rPr>
                        <a:t>Налог на доходы физических лиц</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2 783,04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17,59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2 355,00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14,50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3 182,00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19,00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3 246,00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19,30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3 311,00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19,60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922530247"/>
                  </a:ext>
                </a:extLst>
              </a:tr>
              <a:tr h="753561">
                <a:tc>
                  <a:txBody>
                    <a:bodyPr/>
                    <a:lstStyle/>
                    <a:p>
                      <a:pPr algn="ctr">
                        <a:lnSpc>
                          <a:spcPct val="115000"/>
                        </a:lnSpc>
                        <a:spcAft>
                          <a:spcPts val="0"/>
                        </a:spcAft>
                      </a:pPr>
                      <a:r>
                        <a:rPr lang="ru-RU" sz="1100">
                          <a:effectLst/>
                        </a:rPr>
                        <a:t>Акцизы по подакцизным товарам (продукции), производимым на территории Российской Федерации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1 423,78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1 500,00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9,23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1 500,00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8,96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1 500,00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8,92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1 500,00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8,88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1631075288"/>
                  </a:ext>
                </a:extLst>
              </a:tr>
              <a:tr h="376781">
                <a:tc>
                  <a:txBody>
                    <a:bodyPr/>
                    <a:lstStyle/>
                    <a:p>
                      <a:pPr algn="ctr">
                        <a:lnSpc>
                          <a:spcPct val="115000"/>
                        </a:lnSpc>
                        <a:spcAft>
                          <a:spcPts val="0"/>
                        </a:spcAft>
                      </a:pPr>
                      <a:r>
                        <a:rPr lang="ru-RU" sz="1100">
                          <a:effectLst/>
                        </a:rPr>
                        <a:t>Налог на имущество физических лиц</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933,31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5,90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5,54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960,00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5,73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969,00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5,76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979,00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5,79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1931253085"/>
                  </a:ext>
                </a:extLst>
              </a:tr>
              <a:tr h="205517">
                <a:tc>
                  <a:txBody>
                    <a:bodyPr/>
                    <a:lstStyle/>
                    <a:p>
                      <a:pPr algn="ctr">
                        <a:lnSpc>
                          <a:spcPct val="115000"/>
                        </a:lnSpc>
                        <a:spcAft>
                          <a:spcPts val="0"/>
                        </a:spcAft>
                      </a:pPr>
                      <a:r>
                        <a:rPr lang="ru-RU" sz="1100">
                          <a:effectLst/>
                        </a:rPr>
                        <a:t>Земельный налог</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10 684,05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67,52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11 490,00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70,73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11 104,00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66,31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11 104,00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66,02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11 104,00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65,73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1324715708"/>
                  </a:ext>
                </a:extLst>
              </a:tr>
              <a:tr h="205517">
                <a:tc>
                  <a:txBody>
                    <a:bodyPr/>
                    <a:lstStyle/>
                    <a:p>
                      <a:pPr algn="ctr">
                        <a:lnSpc>
                          <a:spcPct val="115000"/>
                        </a:lnSpc>
                        <a:spcAft>
                          <a:spcPts val="0"/>
                        </a:spcAft>
                      </a:pPr>
                      <a:r>
                        <a:rPr lang="ru-RU" sz="1100">
                          <a:effectLst/>
                        </a:rPr>
                        <a:t>неналоговые доходы</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8 629,76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35,29</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17 960,00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52,51</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15 975,00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48,82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16 935,00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50,17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18 235,00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51,91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3813946172"/>
                  </a:ext>
                </a:extLst>
              </a:tr>
              <a:tr h="941951">
                <a:tc>
                  <a:txBody>
                    <a:bodyPr/>
                    <a:lstStyle/>
                    <a:p>
                      <a:pPr algn="ctr">
                        <a:lnSpc>
                          <a:spcPct val="115000"/>
                        </a:lnSpc>
                        <a:spcAft>
                          <a:spcPts val="0"/>
                        </a:spcAft>
                      </a:pPr>
                      <a:r>
                        <a:rPr lang="ru-RU" sz="1100">
                          <a:effectLst/>
                        </a:rPr>
                        <a:t>ДОХОДЫ ОТ ИСПОЛЬЗОВАНИЯ ИМУЩЕСТВА, НАХОДЯЩЕГОСЯ В ГОСУДАРСТВЕННОЙ И МУНИЦИПАЛЬНОЙ СОБСТВЕННОСТИ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2 851,38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33,04</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4 840,00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26,95</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4 625,00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28,95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3 635,00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21,46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3 635,00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19,93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1954604016"/>
                  </a:ext>
                </a:extLst>
              </a:tr>
              <a:tr h="753561">
                <a:tc>
                  <a:txBody>
                    <a:bodyPr/>
                    <a:lstStyle/>
                    <a:p>
                      <a:pPr algn="ctr">
                        <a:lnSpc>
                          <a:spcPct val="115000"/>
                        </a:lnSpc>
                        <a:spcAft>
                          <a:spcPts val="0"/>
                        </a:spcAft>
                      </a:pPr>
                      <a:r>
                        <a:rPr lang="ru-RU" sz="1100">
                          <a:effectLst/>
                        </a:rPr>
                        <a:t>ДОХОДЫ ОТ ОКАЗАНИЯ ПЛАТНЫХ УСЛУГ (РАБОТ) И КОМПЕНСАЦИИ ЗАТРАТ ГОСУДАРСТВА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b"/>
                </a:tc>
                <a:tc>
                  <a:txBody>
                    <a:bodyPr/>
                    <a:lstStyle/>
                    <a:p>
                      <a:pPr algn="ctr">
                        <a:lnSpc>
                          <a:spcPct val="115000"/>
                        </a:lnSpc>
                        <a:spcAft>
                          <a:spcPts val="0"/>
                        </a:spcAft>
                      </a:pPr>
                      <a:r>
                        <a:rPr lang="ru-RU" sz="1200">
                          <a:effectLst/>
                        </a:rPr>
                        <a:t>1 423,98</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16,50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1 065,00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5,93</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1 400,00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8,76</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1 400,00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8,27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a:effectLst/>
                        </a:rPr>
                        <a:t>1 400,00</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tc>
                  <a:txBody>
                    <a:bodyPr/>
                    <a:lstStyle/>
                    <a:p>
                      <a:pPr algn="ctr">
                        <a:lnSpc>
                          <a:spcPct val="115000"/>
                        </a:lnSpc>
                        <a:spcAft>
                          <a:spcPts val="0"/>
                        </a:spcAft>
                      </a:pPr>
                      <a:r>
                        <a:rPr lang="ru-RU" sz="1200" dirty="0">
                          <a:effectLst/>
                        </a:rPr>
                        <a:t>7,68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51" marR="52951" marT="0" marB="0" anchor="ctr"/>
                </a:tc>
                <a:extLst>
                  <a:ext uri="{0D108BD9-81ED-4DB2-BD59-A6C34878D82A}">
                    <a16:rowId xmlns:a16="http://schemas.microsoft.com/office/drawing/2014/main" val="3062706736"/>
                  </a:ext>
                </a:extLst>
              </a:tr>
            </a:tbl>
          </a:graphicData>
        </a:graphic>
      </p:graphicFrame>
    </p:spTree>
    <p:extLst>
      <p:ext uri="{BB962C8B-B14F-4D97-AF65-F5344CB8AC3E}">
        <p14:creationId xmlns:p14="http://schemas.microsoft.com/office/powerpoint/2010/main" val="1680915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3382</Words>
  <Application>Microsoft Office PowerPoint</Application>
  <PresentationFormat>Широкоэкранный</PresentationFormat>
  <Paragraphs>945</Paragraphs>
  <Slides>49</Slides>
  <Notes>49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49</vt:i4>
      </vt:variant>
    </vt:vector>
  </HeadingPairs>
  <TitlesOfParts>
    <vt:vector size="55" baseType="lpstr">
      <vt:lpstr>Arial</vt:lpstr>
      <vt:lpstr>Arial Narrow</vt:lpstr>
      <vt:lpstr>Calibri</vt:lpstr>
      <vt:lpstr>Calibri Light</vt:lpstr>
      <vt:lpstr>Times New Roman</vt:lpstr>
      <vt:lpstr>Тема Office</vt:lpstr>
      <vt:lpstr>Презентация PowerPoint</vt:lpstr>
      <vt:lpstr>Дружногорское городское поселение Гатчинского муниципального района Ленинградской области  Административно-территориальное устройство   Поселение граничит на севере – с Сиверским городским поселением, на востоке – с Вырицким городским поселением, на западе – с Рождественским сельским поселением, на юге – с Лужским муниципальным районом Ленобласти. В состав Дружногорского городского поселения входит 1 городской поселок и 11 сельских населенных пунктов (1 село, 9 деревень и 1 поселок при ж/д станции). Административный центр поселения – гп. Дружная Горка. В состав Дружногорского городского поселения входят следующие населенные пункты: городской поселок Дружная Горка, деревня Заозерье, деревня Зайцево, деревня Изора, деревня Кургино, деревня Лампово, деревня Лязево, село Орлино, деревня Остров, деревня Протасовка, деревня Симанково, п. ж/д. ст. Строганово. </vt:lpstr>
      <vt:lpstr>Презентация PowerPoint</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Численность населения на 01.01.2021г. - 5698 человек</vt:lpstr>
      <vt:lpstr>  Основные характеристики бюджета Дружногорского  городского поселения на 2022-2024 годы:</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  Информация об объеме и структуре налоговых и неналоговых доходов бюджета Дружногорского  городского поселения и межбюджетных трансфертов.</vt:lpstr>
      <vt:lpstr>БЮДЖЕТ ДЛЯ ГРАЖДАН </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vt:lpstr>
      <vt:lpstr>Доходная часть бюджета Дружногорского ГП за 2022 год</vt:lpstr>
      <vt:lpstr>Собственные доходы бюджета Дружногорского ГП за 2020 год</vt:lpstr>
      <vt:lpstr>Структура собственных доходов в 2022 году</vt:lpstr>
      <vt:lpstr>Структура неналоговых доходов за 2022 год</vt:lpstr>
      <vt:lpstr>Структура доходов от использования имущества 2022 год</vt:lpstr>
      <vt:lpstr>Презентация PowerPoint</vt:lpstr>
      <vt:lpstr>Структура безвозмездных поступлений от других бюджетов в 2022 году</vt:lpstr>
      <vt:lpstr>БЮДЖЕТ ДЛЯ ГРАЖДАН </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Прогнозируемые поступления доходов в бюджет Дружногорского городского поселения</vt:lpstr>
      <vt:lpstr>БЮДЖЕТ ДЛЯ ГРАЖДАН </vt:lpstr>
      <vt:lpstr>Расходы бюджета Дружногорского городского поселения на  2022 год</vt:lpstr>
      <vt:lpstr>Расходы бюджета Дружногорского городского поселения на  2022 год</vt:lpstr>
      <vt:lpstr>Расходы бюджета Дружногорского городского поселения на  2022 год</vt:lpstr>
      <vt:lpstr>Структура расходной части бюджета по основным направлениям деятельности  Дружногорского городского поселения за 2022 год. </vt:lpstr>
      <vt:lpstr>Структура раздела жилищно-коммунального хозяйства за 2022 год</vt:lpstr>
      <vt:lpstr>Структура социального раздела расходной части бюджета  Дружногорского городского поселения за 2022 год</vt:lpstr>
      <vt:lpstr>БЮДЖЕТ ДЛЯ ГРАЖДАН </vt:lpstr>
      <vt:lpstr>Расходы бюджета Дружногорского городского поселения на  2023-2024 гг.</vt:lpstr>
      <vt:lpstr>Расходы бюджета Дружногорского городского поселения на  2023-2024 гг.</vt:lpstr>
      <vt:lpstr>Расходы бюджета Дружногорского городского поселения на  2023-2024 гг.</vt:lpstr>
      <vt:lpstr>Информация о расходной части бюджета в разрезе муниципальных программ 2022,2023,2024 г</vt:lpstr>
      <vt:lpstr>«Социально-экономическое развитие муниципального образования Дружногорское городское поселение Гатчинского муниципального района»  на 2022 год</vt:lpstr>
      <vt:lpstr>«Социально-экономическое развитие муниципального образования Дружногорское городское поселение Гатчинского муниципального района»  на 2023 год</vt:lpstr>
      <vt:lpstr>«Социально-экономическое развитие муниципального образования Дружногорское городское поселение Гатчинского муниципального района»  на 2024 год</vt:lpstr>
      <vt:lpstr>Сведения об общественно-значимых объектах (объектах капитального строительства) Строительство Распределительного газопровода по п. Дружная Горка Гатчинского района</vt:lpstr>
      <vt:lpstr>Сведения об общественно-значимых объектах (объектах капитального строительства) Строительство Распределительного газопровода по п. Дружная Горка Гатчинского района</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БЮДЖЕТ Уважаемые жители Дружногорского городского поселения! Представленная информация предназначена для широкого круга пользователей и затрагивает интересы каждого жителя.</dc:title>
  <dc:creator>Xeka3</dc:creator>
  <cp:lastModifiedBy>Сергей</cp:lastModifiedBy>
  <cp:revision>90</cp:revision>
  <dcterms:created xsi:type="dcterms:W3CDTF">2021-02-27T13:53:16Z</dcterms:created>
  <dcterms:modified xsi:type="dcterms:W3CDTF">2022-03-12T14:41:46Z</dcterms:modified>
</cp:coreProperties>
</file>